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</p:sldIdLst>
  <p:sldSz cx="10083800" cy="7556500"/>
  <p:notesSz cx="10083800" cy="7556500"/>
  <p:defaultTextStyle>
    <a:defPPr>
      <a:defRPr lang="en-US"/>
    </a:defPPr>
    <a:lvl1pPr marL="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1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2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26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6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70388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11825" y="0"/>
            <a:ext cx="4370388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08E8F-7A23-4384-8F42-C6BE4B85DF00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0100" y="944563"/>
            <a:ext cx="34036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8063" y="3636963"/>
            <a:ext cx="806767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370388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11825" y="7177088"/>
            <a:ext cx="4370388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B1B73-25B4-4B9F-BC63-390F885C2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5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4B1B73-25B4-4B9F-BC63-390F885C25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7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21707" y="0"/>
            <a:ext cx="10953155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030039" y="-23700"/>
            <a:ext cx="4057247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6922" y="-23699"/>
            <a:ext cx="386545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19850" y="2984339"/>
            <a:ext cx="3653894" cy="1875528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19853" y="4871377"/>
            <a:ext cx="3649977" cy="138902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24242"/>
                </a:solidFill>
              </a:defRPr>
            </a:lvl1pPr>
            <a:lvl2pPr marL="503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25781" y="1671320"/>
            <a:ext cx="2352887" cy="827470"/>
          </a:xfrm>
        </p:spPr>
        <p:txBody>
          <a:bodyPr anchor="b"/>
          <a:lstStyle>
            <a:lvl1pPr algn="l">
              <a:defRPr sz="2600"/>
            </a:lvl1pPr>
          </a:lstStyle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128898" y="6708387"/>
            <a:ext cx="386545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8605" y="6302558"/>
            <a:ext cx="3122617" cy="40231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26922" y="6302558"/>
            <a:ext cx="709821" cy="4023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128898" y="6708387"/>
            <a:ext cx="386545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755" y="1135069"/>
            <a:ext cx="1637022" cy="526723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1552" y="1135069"/>
            <a:ext cx="5981140" cy="52672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006" y="3196286"/>
            <a:ext cx="7319652" cy="1500805"/>
          </a:xfrm>
        </p:spPr>
        <p:txBody>
          <a:bodyPr anchor="b"/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8009" y="4701825"/>
            <a:ext cx="7319651" cy="1675270"/>
          </a:xfrm>
        </p:spPr>
        <p:txBody>
          <a:bodyPr anchor="t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8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7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6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4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3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2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09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9553" y="2549062"/>
            <a:ext cx="3771341" cy="3848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22570" y="2549058"/>
            <a:ext cx="3771341" cy="3848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247" y="2551901"/>
            <a:ext cx="3371355" cy="704923"/>
          </a:xfr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503868" indent="0">
              <a:buNone/>
              <a:defRPr sz="2200" b="1"/>
            </a:lvl2pPr>
            <a:lvl3pPr marL="1007734" indent="0">
              <a:buNone/>
              <a:defRPr sz="2000" b="1"/>
            </a:lvl3pPr>
            <a:lvl4pPr marL="1511602" indent="0">
              <a:buNone/>
              <a:defRPr sz="1800" b="1"/>
            </a:lvl4pPr>
            <a:lvl5pPr marL="2015468" indent="0">
              <a:buNone/>
              <a:defRPr sz="1800" b="1"/>
            </a:lvl5pPr>
            <a:lvl6pPr marL="2519335" indent="0">
              <a:buNone/>
              <a:defRPr sz="1800" b="1"/>
            </a:lvl6pPr>
            <a:lvl7pPr marL="3023201" indent="0">
              <a:buNone/>
              <a:defRPr sz="1800" b="1"/>
            </a:lvl7pPr>
            <a:lvl8pPr marL="3527069" indent="0">
              <a:buNone/>
              <a:defRPr sz="1800" b="1"/>
            </a:lvl8pPr>
            <a:lvl9pPr marL="4030936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788" y="3277675"/>
            <a:ext cx="3771341" cy="31246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6945" y="2551901"/>
            <a:ext cx="3369777" cy="704923"/>
          </a:xfr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503868" indent="0">
              <a:buNone/>
              <a:defRPr sz="2200" b="1"/>
            </a:lvl2pPr>
            <a:lvl3pPr marL="1007734" indent="0">
              <a:buNone/>
              <a:defRPr sz="2000" b="1"/>
            </a:lvl3pPr>
            <a:lvl4pPr marL="1511602" indent="0">
              <a:buNone/>
              <a:defRPr sz="1800" b="1"/>
            </a:lvl4pPr>
            <a:lvl5pPr marL="2015468" indent="0">
              <a:buNone/>
              <a:defRPr sz="1800" b="1"/>
            </a:lvl5pPr>
            <a:lvl6pPr marL="2519335" indent="0">
              <a:buNone/>
              <a:defRPr sz="1800" b="1"/>
            </a:lvl6pPr>
            <a:lvl7pPr marL="3023201" indent="0">
              <a:buNone/>
              <a:defRPr sz="1800" b="1"/>
            </a:lvl7pPr>
            <a:lvl8pPr marL="3527069" indent="0">
              <a:buNone/>
              <a:defRPr sz="1800" b="1"/>
            </a:lvl8pPr>
            <a:lvl9pPr marL="4030936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2570" y="3277675"/>
            <a:ext cx="3771341" cy="31246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21707" y="0"/>
            <a:ext cx="10953155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030039" y="-23700"/>
            <a:ext cx="4057247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126922" y="-23701"/>
            <a:ext cx="386545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98644" y="663186"/>
            <a:ext cx="3928378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666" y="943766"/>
            <a:ext cx="3408069" cy="567534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128898" y="6708387"/>
            <a:ext cx="386545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8488" y="6307920"/>
            <a:ext cx="3852735" cy="402314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6982" y="2928099"/>
            <a:ext cx="3644209" cy="1612178"/>
          </a:xfrm>
        </p:spPr>
        <p:txBody>
          <a:bodyPr anchor="b">
            <a:normAutofit/>
          </a:bodyPr>
          <a:lstStyle>
            <a:lvl1pPr algn="l">
              <a:defRPr sz="31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3408" y="4558357"/>
            <a:ext cx="3637826" cy="167250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424242"/>
                </a:solidFill>
              </a:defRPr>
            </a:lvl1pPr>
            <a:lvl2pPr marL="503868" indent="0">
              <a:buNone/>
              <a:defRPr sz="1300"/>
            </a:lvl2pPr>
            <a:lvl3pPr marL="1007734" indent="0">
              <a:buNone/>
              <a:defRPr sz="1100"/>
            </a:lvl3pPr>
            <a:lvl4pPr marL="1511602" indent="0">
              <a:buNone/>
              <a:defRPr sz="1000"/>
            </a:lvl4pPr>
            <a:lvl5pPr marL="2015468" indent="0">
              <a:buNone/>
              <a:defRPr sz="1000"/>
            </a:lvl5pPr>
            <a:lvl6pPr marL="2519335" indent="0">
              <a:buNone/>
              <a:defRPr sz="1000"/>
            </a:lvl6pPr>
            <a:lvl7pPr marL="3023201" indent="0">
              <a:buNone/>
              <a:defRPr sz="1000"/>
            </a:lvl7pPr>
            <a:lvl8pPr marL="3527069" indent="0">
              <a:buNone/>
              <a:defRPr sz="1000"/>
            </a:lvl8pPr>
            <a:lvl9pPr marL="403093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21707" y="0"/>
            <a:ext cx="10953155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030039" y="-23700"/>
            <a:ext cx="4057247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126922" y="-23701"/>
            <a:ext cx="386545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98644" y="663186"/>
            <a:ext cx="3928378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5128898" y="6708387"/>
            <a:ext cx="386545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1017" y="2931922"/>
            <a:ext cx="3640252" cy="1612053"/>
          </a:xfrm>
        </p:spPr>
        <p:txBody>
          <a:bodyPr anchor="b">
            <a:normAutofit/>
          </a:bodyPr>
          <a:lstStyle>
            <a:lvl1pPr algn="l">
              <a:defRPr sz="31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08521" y="764459"/>
            <a:ext cx="3704918" cy="6025049"/>
          </a:xfrm>
        </p:spPr>
        <p:txBody>
          <a:bodyPr/>
          <a:lstStyle>
            <a:lvl1pPr marL="0" indent="0">
              <a:buNone/>
              <a:defRPr sz="3500">
                <a:solidFill>
                  <a:schemeClr val="accent1"/>
                </a:solidFill>
              </a:defRPr>
            </a:lvl1pPr>
            <a:lvl2pPr marL="503868" indent="0">
              <a:buNone/>
              <a:defRPr sz="3100"/>
            </a:lvl2pPr>
            <a:lvl3pPr marL="1007734" indent="0">
              <a:buNone/>
              <a:defRPr sz="2600"/>
            </a:lvl3pPr>
            <a:lvl4pPr marL="1511602" indent="0">
              <a:buNone/>
              <a:defRPr sz="2200"/>
            </a:lvl4pPr>
            <a:lvl5pPr marL="2015468" indent="0">
              <a:buNone/>
              <a:defRPr sz="2200"/>
            </a:lvl5pPr>
            <a:lvl6pPr marL="2519335" indent="0">
              <a:buNone/>
              <a:defRPr sz="2200"/>
            </a:lvl6pPr>
            <a:lvl7pPr marL="3023201" indent="0">
              <a:buNone/>
              <a:defRPr sz="2200"/>
            </a:lvl7pPr>
            <a:lvl8pPr marL="3527069" indent="0">
              <a:buNone/>
              <a:defRPr sz="2200"/>
            </a:lvl8pPr>
            <a:lvl9pPr marL="4030936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1247" y="4554053"/>
            <a:ext cx="3639799" cy="167433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424242"/>
                </a:solidFill>
              </a:defRPr>
            </a:lvl1pPr>
            <a:lvl2pPr marL="503868" indent="0">
              <a:buNone/>
              <a:defRPr sz="1300"/>
            </a:lvl2pPr>
            <a:lvl3pPr marL="1007734" indent="0">
              <a:buNone/>
              <a:defRPr sz="1100"/>
            </a:lvl3pPr>
            <a:lvl4pPr marL="1511602" indent="0">
              <a:buNone/>
              <a:defRPr sz="1000"/>
            </a:lvl4pPr>
            <a:lvl5pPr marL="2015468" indent="0">
              <a:buNone/>
              <a:defRPr sz="1000"/>
            </a:lvl5pPr>
            <a:lvl6pPr marL="2519335" indent="0">
              <a:buNone/>
              <a:defRPr sz="1000"/>
            </a:lvl6pPr>
            <a:lvl7pPr marL="3023201" indent="0">
              <a:buNone/>
              <a:defRPr sz="1000"/>
            </a:lvl7pPr>
            <a:lvl8pPr marL="3527069" indent="0">
              <a:buNone/>
              <a:defRPr sz="1000"/>
            </a:lvl8pPr>
            <a:lvl9pPr marL="403093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8488" y="6307920"/>
            <a:ext cx="3852735" cy="402314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36127" y="0"/>
            <a:ext cx="10953155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04190" y="367456"/>
            <a:ext cx="907542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030039" y="-23702"/>
            <a:ext cx="4057247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126922" y="-23701"/>
            <a:ext cx="386545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72" tIns="50387" rIns="100772" bIns="50387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0737" y="1132333"/>
            <a:ext cx="7746732" cy="1259417"/>
          </a:xfrm>
          <a:prstGeom prst="rect">
            <a:avLst/>
          </a:prstGeom>
        </p:spPr>
        <p:txBody>
          <a:bodyPr vert="horz" lIns="100772" tIns="50387" rIns="100772" bIns="50387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0742" y="2560323"/>
            <a:ext cx="7473875" cy="3866373"/>
          </a:xfrm>
          <a:prstGeom prst="rect">
            <a:avLst/>
          </a:prstGeom>
        </p:spPr>
        <p:txBody>
          <a:bodyPr vert="horz" lIns="100772" tIns="50387" rIns="100772" bIns="503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13786" y="247357"/>
            <a:ext cx="2352887" cy="402314"/>
          </a:xfrm>
          <a:prstGeom prst="rect">
            <a:avLst/>
          </a:prstGeom>
        </p:spPr>
        <p:txBody>
          <a:bodyPr vert="horz" lIns="100772" tIns="50387" rIns="100772" bIns="50387" rtlCol="0" anchor="ctr"/>
          <a:lstStyle>
            <a:lvl1pPr algn="r">
              <a:defRPr sz="13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8487" y="6448216"/>
            <a:ext cx="3862095" cy="402314"/>
          </a:xfrm>
          <a:prstGeom prst="rect">
            <a:avLst/>
          </a:prstGeom>
        </p:spPr>
        <p:txBody>
          <a:bodyPr vert="horz" lIns="100772" tIns="50387" rIns="100772" bIns="50387" rtlCol="0" anchor="ctr"/>
          <a:lstStyle>
            <a:lvl1pPr algn="r">
              <a:defRPr sz="13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6920" y="247356"/>
            <a:ext cx="1469072" cy="402314"/>
          </a:xfrm>
          <a:prstGeom prst="rect">
            <a:avLst/>
          </a:prstGeom>
        </p:spPr>
        <p:txBody>
          <a:bodyPr vert="horz" lIns="100772" tIns="50387" rIns="100772" bIns="50387" rtlCol="0" anchor="ctr"/>
          <a:lstStyle>
            <a:lvl1pPr algn="l">
              <a:defRPr sz="13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007734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00" indent="-302320" algn="l" defTabSz="1007734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05412" indent="-302320" algn="l" defTabSz="1007734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7734" indent="-251934" algn="l" defTabSz="1007734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239512" indent="-251934" algn="l" defTabSz="1007734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1215" indent="-251934" algn="l" defTabSz="1007734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839" indent="-251934" algn="l" defTabSz="1007734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6pPr>
      <a:lvl7pPr marL="1894541" indent="-251934" algn="l" defTabSz="1007734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7pPr>
      <a:lvl8pPr marL="2116242" indent="-251934" algn="l" defTabSz="1007734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337944" indent="-251934" algn="l" defTabSz="1007734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868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734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602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468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335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201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069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0936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uscis.gov/ar-1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s://www.ea.edu/contact-u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nbcwashingto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908300" y="6345019"/>
            <a:ext cx="4419600" cy="505262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3200" spc="-6" dirty="0">
                <a:latin typeface="Liberation Sans"/>
                <a:cs typeface="Liberation Sans"/>
              </a:rPr>
              <a:t>Orientation</a:t>
            </a:r>
            <a:r>
              <a:rPr sz="3200" spc="-35" dirty="0">
                <a:latin typeface="Liberation Sans"/>
                <a:cs typeface="Liberation Sans"/>
              </a:rPr>
              <a:t> </a:t>
            </a:r>
            <a:r>
              <a:rPr sz="3200" spc="-6" dirty="0">
                <a:latin typeface="Liberation Sans"/>
                <a:cs typeface="Liberation Sans"/>
              </a:rPr>
              <a:t>Slideshow</a:t>
            </a:r>
            <a:endParaRPr sz="3200" dirty="0">
              <a:latin typeface="Liberation Sans"/>
              <a:cs typeface="Liberation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29765" y="958850"/>
            <a:ext cx="6376670" cy="4841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2110" y="553720"/>
            <a:ext cx="4248150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Student</a:t>
            </a:r>
            <a:r>
              <a:rPr spc="-60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Services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1" y="2665731"/>
            <a:ext cx="4595494" cy="3339340"/>
          </a:xfrm>
          <a:prstGeom prst="rect">
            <a:avLst/>
          </a:prstGeom>
        </p:spPr>
        <p:txBody>
          <a:bodyPr vert="horz" wrap="square" lIns="0" tIns="167605" rIns="0" bIns="0" rtlCol="0">
            <a:spAutoFit/>
          </a:bodyPr>
          <a:lstStyle/>
          <a:p>
            <a:pPr marL="336481" indent="-323782">
              <a:spcBef>
                <a:spcPts val="1318"/>
              </a:spcBef>
              <a:buAutoNum type="arabicParenR"/>
              <a:tabLst>
                <a:tab pos="336481" algn="l"/>
              </a:tabLst>
            </a:pPr>
            <a:r>
              <a:rPr sz="2600" spc="-10" dirty="0">
                <a:latin typeface="Liberation Sans"/>
                <a:cs typeface="Liberation Sans"/>
              </a:rPr>
              <a:t>Official</a:t>
            </a:r>
            <a:r>
              <a:rPr sz="2600" spc="-60" dirty="0">
                <a:latin typeface="Liberation Sans"/>
                <a:cs typeface="Liberation Sans"/>
              </a:rPr>
              <a:t> </a:t>
            </a:r>
            <a:r>
              <a:rPr sz="2600" spc="-15" dirty="0">
                <a:latin typeface="Liberation Sans"/>
                <a:cs typeface="Liberation Sans"/>
              </a:rPr>
              <a:t>Transcripts</a:t>
            </a:r>
            <a:endParaRPr sz="2600">
              <a:latin typeface="Liberation Sans"/>
              <a:cs typeface="Liberation Sans"/>
            </a:endParaRPr>
          </a:p>
          <a:p>
            <a:pPr marL="336481" indent="-323782">
              <a:spcBef>
                <a:spcPts val="1220"/>
              </a:spcBef>
              <a:buAutoNum type="arabicParenR"/>
              <a:tabLst>
                <a:tab pos="336481" algn="l"/>
              </a:tabLst>
            </a:pPr>
            <a:r>
              <a:rPr sz="2600" dirty="0">
                <a:latin typeface="Liberation Sans"/>
                <a:cs typeface="Liberation Sans"/>
              </a:rPr>
              <a:t>Level</a:t>
            </a:r>
            <a:r>
              <a:rPr sz="2600" spc="-10" dirty="0">
                <a:latin typeface="Liberation Sans"/>
                <a:cs typeface="Liberation Sans"/>
              </a:rPr>
              <a:t> </a:t>
            </a:r>
            <a:r>
              <a:rPr sz="2600" spc="-6" dirty="0">
                <a:latin typeface="Liberation Sans"/>
                <a:cs typeface="Liberation Sans"/>
              </a:rPr>
              <a:t>Certificates</a:t>
            </a:r>
            <a:endParaRPr sz="2600">
              <a:latin typeface="Liberation Sans"/>
              <a:cs typeface="Liberation Sans"/>
            </a:endParaRPr>
          </a:p>
          <a:p>
            <a:pPr marL="336481" indent="-323782">
              <a:spcBef>
                <a:spcPts val="1210"/>
              </a:spcBef>
              <a:buAutoNum type="arabicParenR"/>
              <a:tabLst>
                <a:tab pos="336481" algn="l"/>
              </a:tabLst>
            </a:pPr>
            <a:r>
              <a:rPr sz="2600" dirty="0">
                <a:latin typeface="Liberation Sans"/>
                <a:cs typeface="Liberation Sans"/>
              </a:rPr>
              <a:t>Student</a:t>
            </a:r>
            <a:r>
              <a:rPr sz="2600" spc="-15" dirty="0">
                <a:latin typeface="Liberation Sans"/>
                <a:cs typeface="Liberation Sans"/>
              </a:rPr>
              <a:t> ID’s</a:t>
            </a:r>
            <a:endParaRPr sz="2600">
              <a:latin typeface="Liberation Sans"/>
              <a:cs typeface="Liberation Sans"/>
            </a:endParaRPr>
          </a:p>
          <a:p>
            <a:pPr marL="336481" indent="-323782">
              <a:spcBef>
                <a:spcPts val="1210"/>
              </a:spcBef>
              <a:buAutoNum type="arabicParenR"/>
              <a:tabLst>
                <a:tab pos="336481" algn="l"/>
              </a:tabLst>
            </a:pPr>
            <a:r>
              <a:rPr sz="2600" spc="-6" dirty="0">
                <a:latin typeface="Liberation Sans"/>
                <a:cs typeface="Liberation Sans"/>
              </a:rPr>
              <a:t>Immigration Information</a:t>
            </a:r>
            <a:endParaRPr sz="2600">
              <a:latin typeface="Liberation Sans"/>
              <a:cs typeface="Liberation Sans"/>
            </a:endParaRPr>
          </a:p>
          <a:p>
            <a:pPr marL="336481" indent="-323782">
              <a:spcBef>
                <a:spcPts val="1220"/>
              </a:spcBef>
              <a:buAutoNum type="arabicParenR"/>
              <a:tabLst>
                <a:tab pos="336481" algn="l"/>
              </a:tabLst>
            </a:pPr>
            <a:r>
              <a:rPr sz="2600" spc="-6" dirty="0">
                <a:latin typeface="Liberation Sans"/>
                <a:cs typeface="Liberation Sans"/>
              </a:rPr>
              <a:t>Letters for </a:t>
            </a:r>
            <a:r>
              <a:rPr sz="2600" dirty="0">
                <a:latin typeface="Liberation Sans"/>
                <a:cs typeface="Liberation Sans"/>
              </a:rPr>
              <a:t>the</a:t>
            </a:r>
            <a:r>
              <a:rPr sz="2600" spc="-6" dirty="0">
                <a:latin typeface="Liberation Sans"/>
                <a:cs typeface="Liberation Sans"/>
              </a:rPr>
              <a:t> DMV</a:t>
            </a:r>
            <a:endParaRPr sz="2600">
              <a:latin typeface="Liberation Sans"/>
              <a:cs typeface="Liberation Sans"/>
            </a:endParaRPr>
          </a:p>
          <a:p>
            <a:pPr marL="336481" indent="-323782">
              <a:spcBef>
                <a:spcPts val="1210"/>
              </a:spcBef>
              <a:buAutoNum type="arabicParenR"/>
              <a:tabLst>
                <a:tab pos="336481" algn="l"/>
              </a:tabLst>
            </a:pPr>
            <a:r>
              <a:rPr sz="2600" spc="-6" dirty="0">
                <a:latin typeface="Liberation Sans"/>
                <a:cs typeface="Liberation Sans"/>
              </a:rPr>
              <a:t>Health </a:t>
            </a:r>
            <a:r>
              <a:rPr sz="2600" dirty="0">
                <a:latin typeface="Liberation Sans"/>
                <a:cs typeface="Liberation Sans"/>
              </a:rPr>
              <a:t>Insurance</a:t>
            </a:r>
            <a:r>
              <a:rPr sz="2600" spc="-15" dirty="0">
                <a:latin typeface="Liberation Sans"/>
                <a:cs typeface="Liberation Sans"/>
              </a:rPr>
              <a:t> </a:t>
            </a:r>
            <a:r>
              <a:rPr sz="2600" spc="-6" dirty="0">
                <a:latin typeface="Liberation Sans"/>
                <a:cs typeface="Liberation Sans"/>
              </a:rPr>
              <a:t>Information</a:t>
            </a:r>
            <a:endParaRPr sz="2600"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1492" y="1720850"/>
            <a:ext cx="8569326" cy="1389380"/>
          </a:xfrm>
          <a:prstGeom prst="rect">
            <a:avLst/>
          </a:prstGeom>
        </p:spPr>
        <p:txBody>
          <a:bodyPr vert="horz" wrap="square" lIns="0" tIns="53329" rIns="0" bIns="0" rtlCol="0">
            <a:spAutoFit/>
          </a:bodyPr>
          <a:lstStyle/>
          <a:p>
            <a:pPr marL="12696" marR="5078">
              <a:lnSpc>
                <a:spcPts val="3600"/>
              </a:lnSpc>
              <a:spcBef>
                <a:spcPts val="420"/>
              </a:spcBef>
            </a:pPr>
            <a:r>
              <a:rPr sz="3200" spc="-6" dirty="0">
                <a:latin typeface="Liberation Sans"/>
                <a:cs typeface="Liberation Sans"/>
              </a:rPr>
              <a:t>The following items </a:t>
            </a:r>
            <a:r>
              <a:rPr sz="3200" dirty="0">
                <a:latin typeface="Liberation Sans"/>
                <a:cs typeface="Liberation Sans"/>
              </a:rPr>
              <a:t>can be </a:t>
            </a:r>
            <a:r>
              <a:rPr sz="3200" spc="-6" dirty="0">
                <a:latin typeface="Liberation Sans"/>
                <a:cs typeface="Liberation Sans"/>
              </a:rPr>
              <a:t>obtained </a:t>
            </a:r>
            <a:r>
              <a:rPr sz="3200" dirty="0">
                <a:latin typeface="Liberation Sans"/>
                <a:cs typeface="Liberation Sans"/>
              </a:rPr>
              <a:t>at </a:t>
            </a:r>
            <a:r>
              <a:rPr sz="3200" spc="-6" dirty="0">
                <a:latin typeface="Liberation Sans"/>
                <a:cs typeface="Liberation Sans"/>
              </a:rPr>
              <a:t>the front  </a:t>
            </a:r>
            <a:r>
              <a:rPr sz="3200" dirty="0">
                <a:latin typeface="Liberation Sans"/>
                <a:cs typeface="Liberation Sans"/>
              </a:rPr>
              <a:t>desk of </a:t>
            </a:r>
            <a:r>
              <a:rPr sz="3200" spc="-6" dirty="0">
                <a:latin typeface="Liberation Sans"/>
                <a:cs typeface="Liberation Sans"/>
              </a:rPr>
              <a:t>the</a:t>
            </a:r>
            <a:r>
              <a:rPr sz="3200" spc="-20" dirty="0">
                <a:latin typeface="Liberation Sans"/>
                <a:cs typeface="Liberation Sans"/>
              </a:rPr>
              <a:t> </a:t>
            </a:r>
            <a:r>
              <a:rPr sz="3200" spc="-15" dirty="0">
                <a:latin typeface="Liberation Sans"/>
                <a:cs typeface="Liberation Sans"/>
              </a:rPr>
              <a:t>office:</a:t>
            </a:r>
            <a:endParaRPr sz="3200">
              <a:latin typeface="Liberation Sans"/>
              <a:cs typeface="Liberation Sans"/>
            </a:endParaRPr>
          </a:p>
          <a:p>
            <a:pPr marL="5084026">
              <a:spcBef>
                <a:spcPts val="580"/>
              </a:spcBef>
            </a:pPr>
            <a:r>
              <a:rPr sz="2200" spc="-6" dirty="0">
                <a:latin typeface="Liberation Sans"/>
                <a:cs typeface="Liberation Sans"/>
              </a:rPr>
              <a:t>NOTE:</a:t>
            </a:r>
            <a:r>
              <a:rPr sz="2200" spc="-15" dirty="0">
                <a:latin typeface="Liberation Sans"/>
                <a:cs typeface="Liberation Sans"/>
              </a:rPr>
              <a:t> </a:t>
            </a:r>
            <a:r>
              <a:rPr sz="2200" spc="-6" dirty="0">
                <a:latin typeface="Liberation Sans"/>
                <a:cs typeface="Liberation Sans"/>
              </a:rPr>
              <a:t>Document</a:t>
            </a:r>
            <a:endParaRPr sz="2200">
              <a:latin typeface="Liberation Sans"/>
              <a:cs typeface="Liberatio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3870" y="3061971"/>
            <a:ext cx="3319145" cy="683516"/>
          </a:xfrm>
          <a:prstGeom prst="rect">
            <a:avLst/>
          </a:prstGeom>
        </p:spPr>
        <p:txBody>
          <a:bodyPr vert="horz" wrap="square" lIns="0" tIns="41902" rIns="0" bIns="0" rtlCol="0">
            <a:spAutoFit/>
          </a:bodyPr>
          <a:lstStyle/>
          <a:p>
            <a:pPr marL="12696" marR="5078">
              <a:lnSpc>
                <a:spcPts val="2459"/>
              </a:lnSpc>
              <a:spcBef>
                <a:spcPts val="330"/>
              </a:spcBef>
            </a:pPr>
            <a:r>
              <a:rPr sz="2200" spc="-6" dirty="0">
                <a:latin typeface="Liberation Sans"/>
                <a:cs typeface="Liberation Sans"/>
              </a:rPr>
              <a:t>preparation takes between  5-7 business</a:t>
            </a:r>
            <a:r>
              <a:rPr sz="2200" spc="-10" dirty="0">
                <a:latin typeface="Liberation Sans"/>
                <a:cs typeface="Liberation Sans"/>
              </a:rPr>
              <a:t> </a:t>
            </a:r>
            <a:r>
              <a:rPr sz="2200" dirty="0">
                <a:latin typeface="Liberation Sans"/>
                <a:cs typeface="Liberation Sans"/>
              </a:rPr>
              <a:t>days.</a:t>
            </a:r>
            <a:endParaRPr sz="2200">
              <a:latin typeface="Liberation Sans"/>
              <a:cs typeface="Liberation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74640" y="4206242"/>
            <a:ext cx="4135119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3012" y="553720"/>
            <a:ext cx="5086985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Student</a:t>
            </a:r>
            <a:r>
              <a:rPr spc="-65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Registration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1308100" y="1492250"/>
            <a:ext cx="7473875" cy="2720250"/>
          </a:xfrm>
          <a:prstGeom prst="rect">
            <a:avLst/>
          </a:prstGeom>
        </p:spPr>
        <p:txBody>
          <a:bodyPr vert="horz" wrap="square" lIns="0" tIns="203157" rIns="0" bIns="0" rtlCol="0">
            <a:spAutoFit/>
          </a:bodyPr>
          <a:lstStyle/>
          <a:p>
            <a:pPr marL="363144" marR="211410">
              <a:lnSpc>
                <a:spcPts val="3600"/>
              </a:lnSpc>
              <a:spcBef>
                <a:spcPts val="420"/>
              </a:spcBef>
            </a:pPr>
            <a:r>
              <a:rPr dirty="0"/>
              <a:t>F1 </a:t>
            </a:r>
            <a:r>
              <a:rPr spc="-6" dirty="0"/>
              <a:t>Students </a:t>
            </a:r>
            <a:r>
              <a:rPr dirty="0"/>
              <a:t>must </a:t>
            </a:r>
            <a:r>
              <a:rPr spc="-6" dirty="0"/>
              <a:t>register for the </a:t>
            </a:r>
            <a:r>
              <a:rPr dirty="0"/>
              <a:t>next session  by </a:t>
            </a:r>
            <a:r>
              <a:rPr spc="-6" dirty="0"/>
              <a:t>the </a:t>
            </a:r>
            <a:r>
              <a:rPr dirty="0"/>
              <a:t>end of week 7. </a:t>
            </a:r>
            <a:r>
              <a:rPr spc="-6" dirty="0"/>
              <a:t>Late registration will  </a:t>
            </a:r>
            <a:r>
              <a:rPr dirty="0"/>
              <a:t>result </a:t>
            </a:r>
            <a:r>
              <a:rPr spc="-6" dirty="0"/>
              <a:t>in </a:t>
            </a:r>
            <a:r>
              <a:rPr dirty="0"/>
              <a:t>$50</a:t>
            </a:r>
            <a:r>
              <a:rPr spc="-20" dirty="0"/>
              <a:t> </a:t>
            </a:r>
            <a:r>
              <a:rPr spc="-30" dirty="0"/>
              <a:t>penalty.</a:t>
            </a:r>
          </a:p>
          <a:p>
            <a:pPr marL="363144" marR="5078">
              <a:lnSpc>
                <a:spcPts val="3600"/>
              </a:lnSpc>
              <a:spcBef>
                <a:spcPts val="1410"/>
              </a:spcBef>
            </a:pPr>
            <a:r>
              <a:rPr lang="en-US" b="1"/>
              <a:t>New s</a:t>
            </a:r>
            <a:r>
              <a:rPr b="1"/>
              <a:t>tudents </a:t>
            </a:r>
            <a:r>
              <a:rPr lang="en-US" b="1" dirty="0"/>
              <a:t>must pay </a:t>
            </a:r>
            <a:r>
              <a:rPr b="1" dirty="0"/>
              <a:t>100% of </a:t>
            </a:r>
            <a:r>
              <a:rPr b="1" spc="-6" dirty="0"/>
              <a:t>the tuition </a:t>
            </a:r>
            <a:r>
              <a:rPr b="1" dirty="0"/>
              <a:t>by </a:t>
            </a:r>
            <a:r>
              <a:rPr b="1" spc="-6" dirty="0"/>
              <a:t>the </a:t>
            </a:r>
            <a:r>
              <a:rPr lang="en-US" b="1" dirty="0"/>
              <a:t>beginning</a:t>
            </a:r>
            <a:r>
              <a:rPr b="1" dirty="0"/>
              <a:t> </a:t>
            </a:r>
            <a:r>
              <a:rPr b="1" spc="-6" dirty="0"/>
              <a:t>of the </a:t>
            </a:r>
            <a:r>
              <a:rPr b="1" dirty="0"/>
              <a:t>session</a:t>
            </a:r>
            <a:r>
              <a:rPr dirty="0"/>
              <a:t>.</a:t>
            </a:r>
          </a:p>
        </p:txBody>
      </p:sp>
      <p:sp>
        <p:nvSpPr>
          <p:cNvPr id="6" name="object 6"/>
          <p:cNvSpPr/>
          <p:nvPr/>
        </p:nvSpPr>
        <p:spPr>
          <a:xfrm>
            <a:off x="722631" y="4387850"/>
            <a:ext cx="8421370" cy="2651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85260" y="553720"/>
            <a:ext cx="2106295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Refunds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91" y="1720852"/>
            <a:ext cx="7619365" cy="947877"/>
          </a:xfrm>
          <a:prstGeom prst="rect">
            <a:avLst/>
          </a:prstGeom>
        </p:spPr>
        <p:txBody>
          <a:bodyPr vert="horz" wrap="square" lIns="0" tIns="53329" rIns="0" bIns="0" rtlCol="0">
            <a:spAutoFit/>
          </a:bodyPr>
          <a:lstStyle/>
          <a:p>
            <a:pPr marL="12696" marR="5078" algn="ctr">
              <a:lnSpc>
                <a:spcPts val="3600"/>
              </a:lnSpc>
              <a:spcBef>
                <a:spcPts val="420"/>
              </a:spcBef>
            </a:pPr>
            <a:r>
              <a:rPr sz="2950" i="1" dirty="0">
                <a:latin typeface="Liberation Sans"/>
                <a:cs typeface="Liberation Sans"/>
              </a:rPr>
              <a:t>Students </a:t>
            </a:r>
            <a:r>
              <a:rPr sz="2950" i="1" spc="-6" dirty="0">
                <a:latin typeface="Liberation Sans"/>
                <a:cs typeface="Liberation Sans"/>
              </a:rPr>
              <a:t>may </a:t>
            </a:r>
            <a:r>
              <a:rPr sz="2950" i="1" dirty="0">
                <a:latin typeface="Liberation Sans"/>
                <a:cs typeface="Liberation Sans"/>
              </a:rPr>
              <a:t>be </a:t>
            </a:r>
            <a:r>
              <a:rPr sz="2950" i="1" spc="-6" dirty="0">
                <a:latin typeface="Liberation Sans"/>
                <a:cs typeface="Liberation Sans"/>
              </a:rPr>
              <a:t>entitled to </a:t>
            </a:r>
            <a:r>
              <a:rPr sz="2950" i="1" dirty="0">
                <a:latin typeface="Liberation Sans"/>
                <a:cs typeface="Liberation Sans"/>
              </a:rPr>
              <a:t>refunds </a:t>
            </a:r>
            <a:r>
              <a:rPr sz="2950" i="1" spc="-6" dirty="0">
                <a:latin typeface="Liberation Sans"/>
                <a:cs typeface="Liberation Sans"/>
              </a:rPr>
              <a:t>if </a:t>
            </a:r>
            <a:r>
              <a:rPr sz="2950" i="1" dirty="0">
                <a:latin typeface="Liberation Sans"/>
                <a:cs typeface="Liberation Sans"/>
              </a:rPr>
              <a:t>they  </a:t>
            </a:r>
            <a:r>
              <a:rPr sz="2950" i="1" spc="-6" dirty="0">
                <a:latin typeface="Liberation Sans"/>
                <a:cs typeface="Liberation Sans"/>
              </a:rPr>
              <a:t>withdraw from </a:t>
            </a:r>
            <a:r>
              <a:rPr sz="2950" i="1" dirty="0">
                <a:latin typeface="Liberation Sans"/>
                <a:cs typeface="Liberation Sans"/>
              </a:rPr>
              <a:t>a</a:t>
            </a:r>
            <a:r>
              <a:rPr sz="2950" i="1" spc="-6" dirty="0">
                <a:latin typeface="Liberation Sans"/>
                <a:cs typeface="Liberation Sans"/>
              </a:rPr>
              <a:t> </a:t>
            </a:r>
            <a:r>
              <a:rPr sz="2950" i="1" dirty="0">
                <a:latin typeface="Liberation Sans"/>
                <a:cs typeface="Liberation Sans"/>
              </a:rPr>
              <a:t>course: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559657"/>
              </p:ext>
            </p:extLst>
          </p:nvPr>
        </p:nvGraphicFramePr>
        <p:xfrm>
          <a:off x="1386841" y="2864783"/>
          <a:ext cx="6785609" cy="2339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7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267">
                <a:tc>
                  <a:txBody>
                    <a:bodyPr/>
                    <a:lstStyle/>
                    <a:p>
                      <a:pPr marL="31750">
                        <a:lnSpc>
                          <a:spcPts val="2655"/>
                        </a:lnSpc>
                      </a:pPr>
                      <a:r>
                        <a:rPr sz="2400" spc="-5" dirty="0">
                          <a:latin typeface="Liberation Sans"/>
                          <a:cs typeface="Liberation Sans"/>
                        </a:rPr>
                        <a:t>Before the start of the</a:t>
                      </a:r>
                      <a:r>
                        <a:rPr sz="2400" spc="15" dirty="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sz="2400" spc="-5" dirty="0">
                          <a:latin typeface="Liberation Sans"/>
                          <a:cs typeface="Liberation Sans"/>
                        </a:rPr>
                        <a:t>session</a:t>
                      </a:r>
                      <a:endParaRPr sz="2400" dirty="0">
                        <a:latin typeface="Liberation Sans"/>
                        <a:cs typeface="Liberation San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7419">
                        <a:lnSpc>
                          <a:spcPts val="2655"/>
                        </a:lnSpc>
                      </a:pPr>
                      <a:r>
                        <a:rPr sz="2400" spc="-5" dirty="0">
                          <a:latin typeface="Liberation Sans"/>
                          <a:cs typeface="Liberation Sans"/>
                        </a:rPr>
                        <a:t>100%</a:t>
                      </a:r>
                      <a:endParaRPr sz="2400" dirty="0">
                        <a:latin typeface="Liberation Sans"/>
                        <a:cs typeface="Liberation San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2400" spc="-5" dirty="0">
                          <a:latin typeface="Liberation Sans"/>
                          <a:cs typeface="Liberation Sans"/>
                        </a:rPr>
                        <a:t>First </a:t>
                      </a:r>
                      <a:r>
                        <a:rPr sz="2400" spc="-10" dirty="0">
                          <a:latin typeface="Liberation Sans"/>
                          <a:cs typeface="Liberation Sans"/>
                        </a:rPr>
                        <a:t>week </a:t>
                      </a:r>
                      <a:r>
                        <a:rPr sz="2400" dirty="0">
                          <a:latin typeface="Liberation Sans"/>
                          <a:cs typeface="Liberation Sans"/>
                        </a:rPr>
                        <a:t>of </a:t>
                      </a:r>
                      <a:r>
                        <a:rPr sz="2400" spc="-5" dirty="0">
                          <a:latin typeface="Liberation Sans"/>
                          <a:cs typeface="Liberation Sans"/>
                        </a:rPr>
                        <a:t>the</a:t>
                      </a:r>
                      <a:r>
                        <a:rPr sz="2400" spc="5" dirty="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sz="2400" spc="-5" dirty="0">
                          <a:latin typeface="Liberation Sans"/>
                          <a:cs typeface="Liberation Sans"/>
                        </a:rPr>
                        <a:t>session</a:t>
                      </a:r>
                      <a:endParaRPr sz="2400" dirty="0">
                        <a:latin typeface="Liberation Sans"/>
                        <a:cs typeface="Liberation Sans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L="947419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lang="en-US" sz="2400" spc="-10" dirty="0">
                          <a:latin typeface="Liberation Sans"/>
                          <a:cs typeface="Liberation Sans"/>
                        </a:rPr>
                        <a:t>75</a:t>
                      </a:r>
                      <a:r>
                        <a:rPr sz="2400" spc="-10" dirty="0">
                          <a:latin typeface="Liberation Sans"/>
                          <a:cs typeface="Liberation Sans"/>
                        </a:rPr>
                        <a:t>%</a:t>
                      </a:r>
                      <a:endParaRPr sz="2400" dirty="0">
                        <a:latin typeface="Liberation Sans"/>
                        <a:cs typeface="Liberation Sans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3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2400" spc="-5" dirty="0">
                          <a:latin typeface="Liberation Sans"/>
                          <a:cs typeface="Liberation Sans"/>
                        </a:rPr>
                        <a:t>Second week of </a:t>
                      </a:r>
                      <a:r>
                        <a:rPr sz="2400" dirty="0">
                          <a:latin typeface="Liberation Sans"/>
                          <a:cs typeface="Liberation Sans"/>
                        </a:rPr>
                        <a:t>the</a:t>
                      </a:r>
                      <a:r>
                        <a:rPr sz="2400" spc="-15" dirty="0">
                          <a:latin typeface="Liberation Sans"/>
                          <a:cs typeface="Liberation Sans"/>
                        </a:rPr>
                        <a:t> </a:t>
                      </a:r>
                      <a:r>
                        <a:rPr sz="2400" spc="-5" dirty="0">
                          <a:latin typeface="Liberation Sans"/>
                          <a:cs typeface="Liberation Sans"/>
                        </a:rPr>
                        <a:t>session</a:t>
                      </a:r>
                      <a:endParaRPr sz="2400">
                        <a:latin typeface="Liberation Sans"/>
                        <a:cs typeface="Liberation Sans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L="947419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lang="en-US" sz="2400" spc="-10" dirty="0">
                          <a:latin typeface="Liberation Sans"/>
                          <a:cs typeface="Liberation Sans"/>
                        </a:rPr>
                        <a:t>50</a:t>
                      </a:r>
                      <a:r>
                        <a:rPr sz="2400" spc="-10" dirty="0">
                          <a:latin typeface="Liberation Sans"/>
                          <a:cs typeface="Liberation Sans"/>
                        </a:rPr>
                        <a:t>%</a:t>
                      </a:r>
                      <a:endParaRPr sz="2400" dirty="0">
                        <a:latin typeface="Liberation Sans"/>
                        <a:cs typeface="Liberation Sans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49">
                <a:tc>
                  <a:txBody>
                    <a:bodyPr/>
                    <a:lstStyle/>
                    <a:p>
                      <a:pPr marL="31750">
                        <a:lnSpc>
                          <a:spcPts val="2810"/>
                        </a:lnSpc>
                        <a:spcBef>
                          <a:spcPts val="490"/>
                        </a:spcBef>
                      </a:pPr>
                      <a:r>
                        <a:rPr sz="2400" spc="-5" dirty="0">
                          <a:latin typeface="Liberation Sans"/>
                          <a:cs typeface="Liberation Sans"/>
                        </a:rPr>
                        <a:t>Third </a:t>
                      </a:r>
                      <a:r>
                        <a:rPr sz="2400" spc="-10" dirty="0">
                          <a:latin typeface="Liberation Sans"/>
                          <a:cs typeface="Liberation Sans"/>
                        </a:rPr>
                        <a:t>week </a:t>
                      </a:r>
                      <a:r>
                        <a:rPr sz="2400" dirty="0">
                          <a:latin typeface="Liberation Sans"/>
                          <a:cs typeface="Liberation Sans"/>
                        </a:rPr>
                        <a:t>of </a:t>
                      </a:r>
                      <a:r>
                        <a:rPr sz="2400" spc="-5" dirty="0">
                          <a:latin typeface="Liberation Sans"/>
                          <a:cs typeface="Liberation Sans"/>
                        </a:rPr>
                        <a:t>the session</a:t>
                      </a:r>
                      <a:endParaRPr lang="en-US" sz="2400" spc="-5" dirty="0">
                        <a:latin typeface="Liberation Sans"/>
                        <a:cs typeface="Liberation Sans"/>
                      </a:endParaRPr>
                    </a:p>
                    <a:p>
                      <a:pPr marL="31750">
                        <a:lnSpc>
                          <a:spcPts val="2810"/>
                        </a:lnSpc>
                        <a:spcBef>
                          <a:spcPts val="490"/>
                        </a:spcBef>
                      </a:pPr>
                      <a:r>
                        <a:rPr lang="en-US" sz="2400" i="1" spc="-5" dirty="0">
                          <a:latin typeface="Liberation Sans"/>
                          <a:cs typeface="Liberation Sans"/>
                        </a:rPr>
                        <a:t>No refunds after the third week</a:t>
                      </a:r>
                      <a:endParaRPr sz="2400" i="1" dirty="0">
                        <a:latin typeface="Liberation Sans"/>
                        <a:cs typeface="Liberation Sans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L="947419">
                        <a:lnSpc>
                          <a:spcPts val="2810"/>
                        </a:lnSpc>
                        <a:spcBef>
                          <a:spcPts val="490"/>
                        </a:spcBef>
                      </a:pPr>
                      <a:r>
                        <a:rPr lang="en-US" sz="2400" spc="-10" dirty="0">
                          <a:latin typeface="Liberation Sans"/>
                          <a:cs typeface="Liberation Sans"/>
                        </a:rPr>
                        <a:t>25</a:t>
                      </a:r>
                      <a:r>
                        <a:rPr sz="2400" spc="-10" dirty="0">
                          <a:latin typeface="Liberation Sans"/>
                          <a:cs typeface="Liberation Sans"/>
                        </a:rPr>
                        <a:t>%</a:t>
                      </a:r>
                      <a:endParaRPr sz="2400" dirty="0">
                        <a:latin typeface="Liberation Sans"/>
                        <a:cs typeface="Liberation Sans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9222" y="553720"/>
            <a:ext cx="4775835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Change of</a:t>
            </a:r>
            <a:r>
              <a:rPr spc="-325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Address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2" y="1858010"/>
            <a:ext cx="170815" cy="231966"/>
          </a:xfrm>
          <a:prstGeom prst="rect">
            <a:avLst/>
          </a:prstGeom>
        </p:spPr>
        <p:txBody>
          <a:bodyPr vert="horz" wrap="square" lIns="0" tIns="11428" rIns="0" bIns="0" rtlCol="0">
            <a:spAutoFit/>
          </a:bodyPr>
          <a:lstStyle/>
          <a:p>
            <a:pPr marL="12696">
              <a:spcBef>
                <a:spcPts val="90"/>
              </a:spcBef>
            </a:pPr>
            <a:r>
              <a:rPr sz="1400" spc="-10" dirty="0">
                <a:latin typeface="OpenSymbol"/>
                <a:cs typeface="OpenSymbol"/>
              </a:rPr>
              <a:t>●</a:t>
            </a:r>
            <a:endParaRPr sz="14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20852"/>
            <a:ext cx="8140700" cy="2736635"/>
          </a:xfrm>
          <a:prstGeom prst="rect">
            <a:avLst/>
          </a:prstGeom>
        </p:spPr>
        <p:txBody>
          <a:bodyPr vert="horz" wrap="square" lIns="0" tIns="53329" rIns="0" bIns="0" rtlCol="0">
            <a:spAutoFit/>
          </a:bodyPr>
          <a:lstStyle/>
          <a:p>
            <a:pPr marL="12696" marR="5078">
              <a:lnSpc>
                <a:spcPts val="3600"/>
              </a:lnSpc>
              <a:spcBef>
                <a:spcPts val="420"/>
              </a:spcBef>
            </a:pPr>
            <a:r>
              <a:rPr sz="3200" dirty="0">
                <a:latin typeface="Liberation Sans"/>
                <a:cs typeface="Liberation Sans"/>
              </a:rPr>
              <a:t>When changing address, you must </a:t>
            </a:r>
            <a:r>
              <a:rPr sz="3200" spc="-10" dirty="0">
                <a:latin typeface="Liberation Sans"/>
                <a:cs typeface="Liberation Sans"/>
              </a:rPr>
              <a:t>fill </a:t>
            </a:r>
            <a:r>
              <a:rPr sz="3200" dirty="0">
                <a:latin typeface="Liberation Sans"/>
                <a:cs typeface="Liberation Sans"/>
              </a:rPr>
              <a:t>out </a:t>
            </a:r>
            <a:r>
              <a:rPr sz="3200" spc="-6" dirty="0">
                <a:latin typeface="Liberation Sans"/>
                <a:cs typeface="Liberation Sans"/>
              </a:rPr>
              <a:t>the  following form</a:t>
            </a:r>
            <a:r>
              <a:rPr lang="en-US" sz="3200" spc="-6" dirty="0">
                <a:latin typeface="Liberation Sans"/>
                <a:cs typeface="Liberation Sans"/>
              </a:rPr>
              <a:t>:</a:t>
            </a:r>
            <a:endParaRPr sz="3200" dirty="0">
              <a:latin typeface="Liberation Sans"/>
              <a:cs typeface="Liberation Sans"/>
            </a:endParaRPr>
          </a:p>
          <a:p>
            <a:pPr marL="12696">
              <a:spcBef>
                <a:spcPts val="1090"/>
              </a:spcBef>
            </a:pPr>
            <a:r>
              <a:rPr lang="en-US" sz="3200" spc="-10" dirty="0">
                <a:solidFill>
                  <a:srgbClr val="0087CC"/>
                </a:solidFill>
                <a:latin typeface="Liberation Sans"/>
                <a:cs typeface="Liberation Sans"/>
                <a:hlinkClick r:id="rId2"/>
              </a:rPr>
              <a:t>https://www.uscis.gov/ar-11</a:t>
            </a:r>
            <a:endParaRPr lang="en-US" sz="3200" spc="-10" dirty="0">
              <a:solidFill>
                <a:srgbClr val="0087CC"/>
              </a:solidFill>
              <a:latin typeface="Liberation Sans"/>
              <a:cs typeface="Liberation Sans"/>
            </a:endParaRPr>
          </a:p>
          <a:p>
            <a:pPr marL="12696">
              <a:spcBef>
                <a:spcPts val="1090"/>
              </a:spcBef>
            </a:pPr>
            <a:r>
              <a:rPr sz="3200" dirty="0">
                <a:latin typeface="Liberation Sans"/>
                <a:cs typeface="Liberation Sans"/>
              </a:rPr>
              <a:t>A student must report </a:t>
            </a:r>
            <a:r>
              <a:rPr sz="3200" spc="-6" dirty="0">
                <a:latin typeface="Liberation Sans"/>
                <a:cs typeface="Liberation Sans"/>
              </a:rPr>
              <a:t>to the </a:t>
            </a:r>
            <a:r>
              <a:rPr sz="3200" spc="-15" dirty="0">
                <a:latin typeface="Liberation Sans"/>
                <a:cs typeface="Liberation Sans"/>
              </a:rPr>
              <a:t>office </a:t>
            </a:r>
            <a:r>
              <a:rPr sz="3200" spc="-6" dirty="0">
                <a:latin typeface="Liberation Sans"/>
                <a:cs typeface="Liberation Sans"/>
              </a:rPr>
              <a:t>if</a:t>
            </a:r>
            <a:r>
              <a:rPr sz="3200" spc="-254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contact  </a:t>
            </a:r>
            <a:r>
              <a:rPr sz="3200" spc="-6" dirty="0">
                <a:latin typeface="Liberation Sans"/>
                <a:cs typeface="Liberation Sans"/>
              </a:rPr>
              <a:t>information is </a:t>
            </a:r>
            <a:r>
              <a:rPr sz="3200" dirty="0">
                <a:latin typeface="Liberation Sans"/>
                <a:cs typeface="Liberation Sans"/>
              </a:rPr>
              <a:t>changed.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99442" y="3589020"/>
            <a:ext cx="170815" cy="231966"/>
          </a:xfrm>
          <a:prstGeom prst="rect">
            <a:avLst/>
          </a:prstGeom>
        </p:spPr>
        <p:txBody>
          <a:bodyPr vert="horz" wrap="square" lIns="0" tIns="11428" rIns="0" bIns="0" rtlCol="0">
            <a:spAutoFit/>
          </a:bodyPr>
          <a:lstStyle/>
          <a:p>
            <a:pPr marL="12696">
              <a:spcBef>
                <a:spcPts val="90"/>
              </a:spcBef>
            </a:pPr>
            <a:r>
              <a:rPr sz="1400" spc="-10" dirty="0">
                <a:latin typeface="OpenSymbol"/>
                <a:cs typeface="OpenSymbol"/>
              </a:rPr>
              <a:t>●</a:t>
            </a:r>
            <a:endParaRPr sz="1400">
              <a:latin typeface="OpenSymbol"/>
              <a:cs typeface="OpenSymbo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86400" y="4359909"/>
            <a:ext cx="3749040" cy="27724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082" y="553720"/>
            <a:ext cx="8532495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250" dirty="0">
                <a:solidFill>
                  <a:schemeClr val="tx1"/>
                </a:solidFill>
                <a:latin typeface="Liberation Sans"/>
                <a:cs typeface="Liberation Sans"/>
              </a:rPr>
              <a:t>To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go on vacation, </a:t>
            </a:r>
            <a:r>
              <a:rPr dirty="0">
                <a:solidFill>
                  <a:schemeClr val="tx1"/>
                </a:solidFill>
                <a:latin typeface="Liberation Sans"/>
                <a:cs typeface="Liberation Sans"/>
              </a:rPr>
              <a:t>a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student</a:t>
            </a:r>
            <a:r>
              <a:rPr spc="180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dirty="0">
                <a:solidFill>
                  <a:schemeClr val="tx1"/>
                </a:solidFill>
                <a:latin typeface="Liberation Sans"/>
                <a:cs typeface="Liberation Sans"/>
              </a:rPr>
              <a:t>must:</a:t>
            </a:r>
          </a:p>
        </p:txBody>
      </p:sp>
      <p:sp>
        <p:nvSpPr>
          <p:cNvPr id="3" name="object 3"/>
          <p:cNvSpPr/>
          <p:nvPr/>
        </p:nvSpPr>
        <p:spPr>
          <a:xfrm>
            <a:off x="3213100" y="5198967"/>
            <a:ext cx="4038600" cy="21751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4014" y="1568450"/>
            <a:ext cx="9432286" cy="3316283"/>
          </a:xfrm>
          <a:prstGeom prst="rect">
            <a:avLst/>
          </a:prstGeom>
        </p:spPr>
        <p:txBody>
          <a:bodyPr vert="horz" wrap="square" lIns="0" tIns="45711" rIns="0" bIns="0" rtlCol="0">
            <a:spAutoFit/>
          </a:bodyPr>
          <a:lstStyle/>
          <a:p>
            <a:pPr marL="469896" marR="375207" indent="-457200">
              <a:spcBef>
                <a:spcPts val="360"/>
              </a:spcBef>
              <a:buFont typeface="Arial" panose="020B0604020202020204" pitchFamily="34" charset="0"/>
              <a:buChar char="•"/>
            </a:pPr>
            <a:r>
              <a:rPr sz="3000" spc="-6" dirty="0">
                <a:latin typeface="Liberation Sans"/>
                <a:cs typeface="Liberation Sans"/>
              </a:rPr>
              <a:t>Complete at least</a:t>
            </a:r>
            <a:r>
              <a:rPr sz="3000" spc="-50" dirty="0">
                <a:latin typeface="Liberation Sans"/>
                <a:cs typeface="Liberation Sans"/>
              </a:rPr>
              <a:t> </a:t>
            </a:r>
            <a:r>
              <a:rPr sz="3000" spc="-6" dirty="0">
                <a:latin typeface="Liberation Sans"/>
                <a:cs typeface="Liberation Sans"/>
              </a:rPr>
              <a:t>three sessions</a:t>
            </a:r>
            <a:endParaRPr sz="3000" dirty="0">
              <a:latin typeface="Liberation Sans"/>
              <a:cs typeface="Liberation Sans"/>
            </a:endParaRPr>
          </a:p>
          <a:p>
            <a:pPr marL="469896" marR="37458" indent="-457200">
              <a:spcBef>
                <a:spcPts val="10"/>
              </a:spcBef>
              <a:buFont typeface="Arial" panose="020B0604020202020204" pitchFamily="34" charset="0"/>
              <a:buChar char="•"/>
            </a:pPr>
            <a:r>
              <a:rPr sz="3000" spc="-6" dirty="0">
                <a:latin typeface="Liberation Sans"/>
                <a:cs typeface="Liberation Sans"/>
              </a:rPr>
              <a:t>Pass at least two classes</a:t>
            </a:r>
            <a:endParaRPr lang="en-US" sz="3000" spc="-6" dirty="0">
              <a:latin typeface="Liberation Sans"/>
              <a:cs typeface="Liberation Sans"/>
            </a:endParaRPr>
          </a:p>
          <a:p>
            <a:pPr marL="469896" marR="37458" indent="-457200">
              <a:spcBef>
                <a:spcPts val="10"/>
              </a:spcBef>
              <a:buFont typeface="Arial" panose="020B0604020202020204" pitchFamily="34" charset="0"/>
              <a:buChar char="•"/>
            </a:pPr>
            <a:r>
              <a:rPr sz="3000" spc="-6" dirty="0">
                <a:latin typeface="Liberation Sans"/>
                <a:cs typeface="Liberation Sans"/>
              </a:rPr>
              <a:t>Have </a:t>
            </a:r>
            <a:r>
              <a:rPr sz="3000" dirty="0">
                <a:latin typeface="Liberation Sans"/>
                <a:cs typeface="Liberation Sans"/>
              </a:rPr>
              <a:t>a </a:t>
            </a:r>
            <a:r>
              <a:rPr sz="3000" spc="-10" dirty="0">
                <a:latin typeface="Liberation Sans"/>
                <a:cs typeface="Liberation Sans"/>
              </a:rPr>
              <a:t>good</a:t>
            </a:r>
            <a:r>
              <a:rPr sz="3000" spc="-50" dirty="0">
                <a:latin typeface="Liberation Sans"/>
                <a:cs typeface="Liberation Sans"/>
              </a:rPr>
              <a:t> </a:t>
            </a:r>
            <a:r>
              <a:rPr sz="3000" spc="-6" dirty="0">
                <a:latin typeface="Liberation Sans"/>
                <a:cs typeface="Liberation Sans"/>
              </a:rPr>
              <a:t>attendance</a:t>
            </a:r>
            <a:r>
              <a:rPr lang="en-US" sz="3000" dirty="0">
                <a:latin typeface="Liberation Sans"/>
                <a:cs typeface="Liberation Sans"/>
              </a:rPr>
              <a:t> </a:t>
            </a:r>
            <a:r>
              <a:rPr sz="3000" spc="-6" dirty="0">
                <a:latin typeface="Liberation Sans"/>
                <a:cs typeface="Liberation Sans"/>
              </a:rPr>
              <a:t>record.</a:t>
            </a:r>
            <a:endParaRPr sz="3000" dirty="0">
              <a:latin typeface="Liberation Sans"/>
              <a:cs typeface="Liberation Sans"/>
            </a:endParaRPr>
          </a:p>
          <a:p>
            <a:pPr marL="469896" marR="5078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3000" spc="-6" dirty="0">
                <a:latin typeface="Liberation Sans"/>
                <a:cs typeface="Liberation Sans"/>
              </a:rPr>
              <a:t>Be </a:t>
            </a:r>
            <a:r>
              <a:rPr sz="3000" spc="-10" dirty="0">
                <a:latin typeface="Liberation Sans"/>
                <a:cs typeface="Liberation Sans"/>
              </a:rPr>
              <a:t>enrolled </a:t>
            </a:r>
            <a:r>
              <a:rPr sz="3000" spc="-6" dirty="0">
                <a:latin typeface="Liberation Sans"/>
                <a:cs typeface="Liberation Sans"/>
              </a:rPr>
              <a:t>in </a:t>
            </a:r>
            <a:r>
              <a:rPr sz="3000" dirty="0">
                <a:latin typeface="Liberation Sans"/>
                <a:cs typeface="Liberation Sans"/>
              </a:rPr>
              <a:t>the </a:t>
            </a:r>
            <a:r>
              <a:rPr sz="3000" spc="-6" dirty="0">
                <a:latin typeface="Liberation Sans"/>
                <a:cs typeface="Liberation Sans"/>
              </a:rPr>
              <a:t>next session (non</a:t>
            </a:r>
            <a:r>
              <a:rPr lang="en-US" sz="3000" spc="-6" dirty="0">
                <a:latin typeface="Liberation Sans"/>
                <a:cs typeface="Liberation Sans"/>
              </a:rPr>
              <a:t>-</a:t>
            </a:r>
            <a:r>
              <a:rPr sz="3000" spc="-6" dirty="0">
                <a:latin typeface="Liberation Sans"/>
                <a:cs typeface="Liberation Sans"/>
              </a:rPr>
              <a:t>refundable)</a:t>
            </a:r>
            <a:endParaRPr lang="en-US" sz="3000" spc="-6" dirty="0">
              <a:latin typeface="Liberation Sans"/>
              <a:cs typeface="Liberation Sans"/>
            </a:endParaRPr>
          </a:p>
          <a:p>
            <a:pPr marL="469896" marR="5078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3000" spc="-6" dirty="0">
                <a:latin typeface="Liberation Sans"/>
                <a:cs typeface="Liberation Sans"/>
              </a:rPr>
              <a:t>Submit </a:t>
            </a:r>
            <a:r>
              <a:rPr sz="3000" dirty="0">
                <a:latin typeface="Liberation Sans"/>
                <a:cs typeface="Liberation Sans"/>
              </a:rPr>
              <a:t>a </a:t>
            </a:r>
            <a:r>
              <a:rPr sz="3000" spc="-6" dirty="0">
                <a:latin typeface="Liberation Sans"/>
                <a:cs typeface="Liberation Sans"/>
              </a:rPr>
              <a:t>vacation</a:t>
            </a:r>
            <a:r>
              <a:rPr sz="3000" spc="-65" dirty="0">
                <a:latin typeface="Liberation Sans"/>
                <a:cs typeface="Liberation Sans"/>
              </a:rPr>
              <a:t> </a:t>
            </a:r>
            <a:r>
              <a:rPr sz="3000" spc="-6" dirty="0">
                <a:latin typeface="Liberation Sans"/>
                <a:cs typeface="Liberation Sans"/>
              </a:rPr>
              <a:t>request form before the </a:t>
            </a:r>
            <a:r>
              <a:rPr sz="3000" spc="-10" dirty="0">
                <a:latin typeface="Liberation Sans"/>
                <a:cs typeface="Liberation Sans"/>
              </a:rPr>
              <a:t>end </a:t>
            </a:r>
            <a:r>
              <a:rPr sz="3000" spc="-6" dirty="0">
                <a:latin typeface="Liberation Sans"/>
                <a:cs typeface="Liberation Sans"/>
              </a:rPr>
              <a:t>of </a:t>
            </a:r>
            <a:r>
              <a:rPr sz="3000" dirty="0">
                <a:latin typeface="Liberation Sans"/>
                <a:cs typeface="Liberation Sans"/>
              </a:rPr>
              <a:t>the </a:t>
            </a:r>
            <a:r>
              <a:rPr lang="en-US" sz="3000" dirty="0">
                <a:latin typeface="Liberation Sans"/>
                <a:cs typeface="Liberation Sans"/>
              </a:rPr>
              <a:t>current </a:t>
            </a:r>
            <a:r>
              <a:rPr sz="3000" spc="-6" dirty="0">
                <a:latin typeface="Liberation Sans"/>
                <a:cs typeface="Liberation Sans"/>
              </a:rPr>
              <a:t>session.</a:t>
            </a:r>
            <a:endParaRPr sz="3000" dirty="0">
              <a:latin typeface="Liberation Sans"/>
              <a:cs typeface="Liberation Sans"/>
            </a:endParaRPr>
          </a:p>
          <a:p>
            <a:pPr marL="469896" marR="123164" indent="-457200"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US" sz="3000" spc="-30" dirty="0">
                <a:latin typeface="Liberation Sans"/>
                <a:cs typeface="Liberation Sans"/>
              </a:rPr>
              <a:t>Get v</a:t>
            </a:r>
            <a:r>
              <a:rPr sz="3000" spc="-30" dirty="0">
                <a:latin typeface="Liberation Sans"/>
                <a:cs typeface="Liberation Sans"/>
              </a:rPr>
              <a:t>acation </a:t>
            </a:r>
            <a:r>
              <a:rPr sz="3000" spc="-6" dirty="0">
                <a:latin typeface="Liberation Sans"/>
                <a:cs typeface="Liberation Sans"/>
              </a:rPr>
              <a:t>requests approved by </a:t>
            </a:r>
            <a:r>
              <a:rPr sz="3000" dirty="0">
                <a:latin typeface="Liberation Sans"/>
                <a:cs typeface="Liberation Sans"/>
              </a:rPr>
              <a:t>the</a:t>
            </a:r>
            <a:r>
              <a:rPr sz="3000" spc="-69" dirty="0">
                <a:latin typeface="Liberation Sans"/>
                <a:cs typeface="Liberation Sans"/>
              </a:rPr>
              <a:t> </a:t>
            </a:r>
            <a:r>
              <a:rPr sz="3000" spc="-20" dirty="0">
                <a:latin typeface="Liberation Sans"/>
                <a:cs typeface="Liberation Sans"/>
              </a:rPr>
              <a:t>Director.</a:t>
            </a:r>
            <a:endParaRPr sz="3000" dirty="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0500" y="654050"/>
            <a:ext cx="7266941" cy="689928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  <a:tabLst>
                <a:tab pos="4402177" algn="l"/>
                <a:tab pos="5955066" algn="l"/>
              </a:tabLst>
            </a:pPr>
            <a:r>
              <a:rPr spc="-170" dirty="0">
                <a:solidFill>
                  <a:schemeClr val="tx1"/>
                </a:solidFill>
                <a:latin typeface="Liberation Sans"/>
                <a:cs typeface="Liberation Sans"/>
              </a:rPr>
              <a:t>T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ra</a:t>
            </a:r>
            <a:r>
              <a:rPr dirty="0">
                <a:solidFill>
                  <a:schemeClr val="tx1"/>
                </a:solidFill>
                <a:latin typeface="Liberation Sans"/>
                <a:cs typeface="Liberation Sans"/>
              </a:rPr>
              <a:t>v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el</a:t>
            </a:r>
            <a:r>
              <a:rPr spc="6" dirty="0">
                <a:solidFill>
                  <a:schemeClr val="tx1"/>
                </a:solidFill>
                <a:latin typeface="Liberation Sans"/>
                <a:cs typeface="Liberation Sans"/>
              </a:rPr>
              <a:t>i</a:t>
            </a:r>
            <a:r>
              <a:rPr spc="-10" dirty="0">
                <a:solidFill>
                  <a:schemeClr val="tx1"/>
                </a:solidFill>
                <a:latin typeface="Liberation Sans"/>
                <a:cs typeface="Liberation Sans"/>
              </a:rPr>
              <a:t>n</a:t>
            </a:r>
            <a:r>
              <a:rPr dirty="0">
                <a:solidFill>
                  <a:schemeClr val="tx1"/>
                </a:solidFill>
                <a:latin typeface="Liberation Sans"/>
                <a:cs typeface="Liberation Sans"/>
              </a:rPr>
              <a:t>g </a:t>
            </a:r>
            <a:r>
              <a:rPr spc="-10" dirty="0">
                <a:solidFill>
                  <a:schemeClr val="tx1"/>
                </a:solidFill>
                <a:latin typeface="Liberation Sans"/>
                <a:cs typeface="Liberation Sans"/>
              </a:rPr>
              <a:t>o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u</a:t>
            </a:r>
            <a:r>
              <a:rPr spc="6" dirty="0">
                <a:solidFill>
                  <a:schemeClr val="tx1"/>
                </a:solidFill>
                <a:latin typeface="Liberation Sans"/>
                <a:cs typeface="Liberation Sans"/>
              </a:rPr>
              <a:t>t</a:t>
            </a:r>
            <a:r>
              <a:rPr dirty="0">
                <a:solidFill>
                  <a:schemeClr val="tx1"/>
                </a:solidFill>
                <a:latin typeface="Liberation Sans"/>
                <a:cs typeface="Liberation Sans"/>
              </a:rPr>
              <a:t>s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id</a:t>
            </a:r>
            <a:r>
              <a:rPr dirty="0">
                <a:solidFill>
                  <a:schemeClr val="tx1"/>
                </a:solidFill>
                <a:latin typeface="Liberation Sans"/>
                <a:cs typeface="Liberation Sans"/>
              </a:rPr>
              <a:t>e	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o</a:t>
            </a:r>
            <a:r>
              <a:rPr dirty="0">
                <a:solidFill>
                  <a:schemeClr val="tx1"/>
                </a:solidFill>
                <a:latin typeface="Liberation Sans"/>
                <a:cs typeface="Liberation Sans"/>
              </a:rPr>
              <a:t>f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spc="6" dirty="0">
                <a:solidFill>
                  <a:schemeClr val="tx1"/>
                </a:solidFill>
                <a:latin typeface="Liberation Sans"/>
                <a:cs typeface="Liberation Sans"/>
              </a:rPr>
              <a:t>t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h</a:t>
            </a:r>
            <a:r>
              <a:rPr dirty="0">
                <a:solidFill>
                  <a:schemeClr val="tx1"/>
                </a:solidFill>
                <a:latin typeface="Liberation Sans"/>
                <a:cs typeface="Liberation Sans"/>
              </a:rPr>
              <a:t>e	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U</a:t>
            </a:r>
            <a:r>
              <a:rPr lang="en-US" spc="-6" dirty="0">
                <a:solidFill>
                  <a:schemeClr val="tx1"/>
                </a:solidFill>
                <a:latin typeface="Liberation Sans"/>
                <a:cs typeface="Liberation Sans"/>
              </a:rPr>
              <a:t>.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S</a:t>
            </a:r>
            <a:r>
              <a:rPr lang="en-US" spc="-6" dirty="0">
                <a:solidFill>
                  <a:schemeClr val="tx1"/>
                </a:solidFill>
                <a:latin typeface="Liberation Sans"/>
                <a:cs typeface="Liberation Sans"/>
              </a:rPr>
              <a:t>.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1155700" y="1492250"/>
            <a:ext cx="7473875" cy="3432110"/>
          </a:xfrm>
          <a:prstGeom prst="rect">
            <a:avLst/>
          </a:prstGeom>
        </p:spPr>
        <p:txBody>
          <a:bodyPr vert="horz" wrap="square" lIns="0" tIns="165066" rIns="0" bIns="0" rtlCol="0">
            <a:spAutoFit/>
          </a:bodyPr>
          <a:lstStyle/>
          <a:p>
            <a:pPr marL="363144">
              <a:spcBef>
                <a:spcPts val="1300"/>
              </a:spcBef>
            </a:pPr>
            <a:r>
              <a:rPr sz="2800" dirty="0"/>
              <a:t>A </a:t>
            </a:r>
            <a:r>
              <a:rPr sz="2800" spc="-6" dirty="0"/>
              <a:t>student must have </a:t>
            </a:r>
            <a:r>
              <a:rPr sz="2800" dirty="0"/>
              <a:t>a valid </a:t>
            </a:r>
            <a:r>
              <a:rPr sz="2800" spc="-10" dirty="0"/>
              <a:t>F</a:t>
            </a:r>
            <a:r>
              <a:rPr lang="en-US" sz="2800" spc="-10" dirty="0"/>
              <a:t>-</a:t>
            </a:r>
            <a:r>
              <a:rPr sz="2800" spc="-10" dirty="0"/>
              <a:t>1 </a:t>
            </a:r>
            <a:r>
              <a:rPr sz="2800" dirty="0"/>
              <a:t>visa </a:t>
            </a:r>
            <a:r>
              <a:rPr sz="2800" spc="-6" dirty="0"/>
              <a:t>and</a:t>
            </a:r>
            <a:r>
              <a:rPr sz="2800" spc="-170" dirty="0"/>
              <a:t> </a:t>
            </a:r>
            <a:r>
              <a:rPr sz="2800" spc="-6" dirty="0"/>
              <a:t>Passport.</a:t>
            </a:r>
            <a:endParaRPr sz="2800" dirty="0"/>
          </a:p>
          <a:p>
            <a:pPr marL="363144" marR="5078">
              <a:lnSpc>
                <a:spcPts val="3148"/>
              </a:lnSpc>
              <a:spcBef>
                <a:spcPts val="1480"/>
              </a:spcBef>
            </a:pPr>
            <a:r>
              <a:rPr sz="2800" dirty="0"/>
              <a:t>A </a:t>
            </a:r>
            <a:r>
              <a:rPr sz="2800" spc="-6" dirty="0"/>
              <a:t>student must be on vacation or fully registered </a:t>
            </a:r>
            <a:r>
              <a:rPr sz="2800" dirty="0"/>
              <a:t>in the </a:t>
            </a:r>
            <a:r>
              <a:rPr sz="2800" spc="-20" dirty="0"/>
              <a:t>semester.</a:t>
            </a:r>
            <a:endParaRPr sz="2800" dirty="0"/>
          </a:p>
          <a:p>
            <a:pPr marL="363144" marR="690736">
              <a:lnSpc>
                <a:spcPct val="99100"/>
              </a:lnSpc>
              <a:spcBef>
                <a:spcPts val="1160"/>
              </a:spcBef>
            </a:pPr>
            <a:r>
              <a:rPr sz="2800" dirty="0"/>
              <a:t>It </a:t>
            </a:r>
            <a:r>
              <a:rPr sz="2800" spc="-6" dirty="0"/>
              <a:t>must be reported </a:t>
            </a:r>
            <a:r>
              <a:rPr sz="2800" dirty="0"/>
              <a:t>to </a:t>
            </a:r>
            <a:r>
              <a:rPr sz="2800" spc="-6" dirty="0"/>
              <a:t>the </a:t>
            </a:r>
            <a:r>
              <a:rPr sz="2800" spc="-10" dirty="0"/>
              <a:t>DSO </a:t>
            </a:r>
            <a:r>
              <a:rPr sz="2800" spc="-6" dirty="0"/>
              <a:t>and </a:t>
            </a:r>
            <a:r>
              <a:rPr sz="2800" spc="-10" dirty="0"/>
              <a:t>office </a:t>
            </a:r>
            <a:r>
              <a:rPr sz="2800" dirty="0"/>
              <a:t>2 </a:t>
            </a:r>
            <a:r>
              <a:rPr sz="2800" spc="-6" dirty="0"/>
              <a:t>weeks  prior </a:t>
            </a:r>
            <a:r>
              <a:rPr sz="2800" dirty="0"/>
              <a:t>to </a:t>
            </a:r>
            <a:r>
              <a:rPr sz="2800" spc="-6" dirty="0"/>
              <a:t>leaving the </a:t>
            </a:r>
            <a:r>
              <a:rPr sz="2800" spc="-10" dirty="0"/>
              <a:t>US </a:t>
            </a:r>
            <a:r>
              <a:rPr sz="2800" spc="-6" dirty="0"/>
              <a:t>(I-20, </a:t>
            </a:r>
            <a:r>
              <a:rPr sz="2800" spc="-15" dirty="0"/>
              <a:t>Traveling </a:t>
            </a:r>
            <a:r>
              <a:rPr sz="2800" dirty="0"/>
              <a:t>schedule </a:t>
            </a:r>
            <a:r>
              <a:rPr sz="2800" spc="-6" dirty="0"/>
              <a:t>required).</a:t>
            </a:r>
            <a:endParaRPr sz="2800" dirty="0"/>
          </a:p>
        </p:txBody>
      </p:sp>
      <p:sp>
        <p:nvSpPr>
          <p:cNvPr id="7" name="object 7"/>
          <p:cNvSpPr/>
          <p:nvPr/>
        </p:nvSpPr>
        <p:spPr>
          <a:xfrm>
            <a:off x="2451100" y="5048558"/>
            <a:ext cx="5011421" cy="23634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6832" y="553720"/>
            <a:ext cx="7456169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  <a:tabLst>
                <a:tab pos="3777467" algn="l"/>
              </a:tabLst>
            </a:pPr>
            <a:r>
              <a:rPr spc="-20" dirty="0">
                <a:latin typeface="Liberation Sans"/>
                <a:cs typeface="Liberation Sans"/>
              </a:rPr>
              <a:t>Transferring</a:t>
            </a:r>
            <a:r>
              <a:rPr spc="6" dirty="0">
                <a:latin typeface="Liberation Sans"/>
                <a:cs typeface="Liberation Sans"/>
              </a:rPr>
              <a:t> </a:t>
            </a:r>
            <a:r>
              <a:rPr dirty="0">
                <a:latin typeface="Liberation Sans"/>
                <a:cs typeface="Liberation Sans"/>
              </a:rPr>
              <a:t>to	</a:t>
            </a:r>
            <a:r>
              <a:rPr spc="-6" dirty="0">
                <a:latin typeface="Liberation Sans"/>
                <a:cs typeface="Liberation Sans"/>
              </a:rPr>
              <a:t>another</a:t>
            </a:r>
            <a:r>
              <a:rPr spc="-85" dirty="0">
                <a:latin typeface="Liberation Sans"/>
                <a:cs typeface="Liberation Sans"/>
              </a:rPr>
              <a:t> </a:t>
            </a:r>
            <a:r>
              <a:rPr spc="-6" dirty="0">
                <a:latin typeface="Liberation Sans"/>
                <a:cs typeface="Liberation Sans"/>
              </a:rPr>
              <a:t>school</a:t>
            </a:r>
            <a:endParaRPr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1255336" y="1521014"/>
            <a:ext cx="7473875" cy="2802468"/>
          </a:xfrm>
          <a:prstGeom prst="rect">
            <a:avLst/>
          </a:prstGeom>
        </p:spPr>
        <p:txBody>
          <a:bodyPr vert="horz" wrap="square" lIns="0" tIns="200617" rIns="0" bIns="0" rtlCol="0">
            <a:spAutoFit/>
          </a:bodyPr>
          <a:lstStyle/>
          <a:p>
            <a:pPr marL="363144" marR="5078">
              <a:lnSpc>
                <a:spcPts val="3148"/>
              </a:lnSpc>
              <a:spcBef>
                <a:spcPts val="380"/>
              </a:spcBef>
            </a:pPr>
            <a:r>
              <a:rPr sz="2800" dirty="0"/>
              <a:t>A </a:t>
            </a:r>
            <a:r>
              <a:rPr sz="2800" spc="-6" dirty="0"/>
              <a:t>student must </a:t>
            </a:r>
            <a:r>
              <a:rPr sz="2800" dirty="0"/>
              <a:t>submit a </a:t>
            </a:r>
            <a:r>
              <a:rPr sz="2800" spc="-15" dirty="0"/>
              <a:t>‘Transfer </a:t>
            </a:r>
            <a:r>
              <a:rPr sz="2800" spc="-6" dirty="0"/>
              <a:t>request’ </a:t>
            </a:r>
            <a:r>
              <a:rPr sz="2800" dirty="0"/>
              <a:t>to </a:t>
            </a:r>
            <a:r>
              <a:rPr sz="2800" spc="-6" dirty="0"/>
              <a:t>the</a:t>
            </a:r>
            <a:r>
              <a:rPr sz="2800" spc="-285" dirty="0"/>
              <a:t> </a:t>
            </a:r>
            <a:r>
              <a:rPr sz="2800" spc="-15" dirty="0"/>
              <a:t>office  </a:t>
            </a:r>
            <a:r>
              <a:rPr sz="2800" spc="-6" dirty="0"/>
              <a:t>at least two weeks before the end of the</a:t>
            </a:r>
            <a:r>
              <a:rPr sz="2800" spc="20" dirty="0"/>
              <a:t> </a:t>
            </a:r>
            <a:r>
              <a:rPr sz="2800" spc="-6" dirty="0"/>
              <a:t>session</a:t>
            </a:r>
            <a:endParaRPr sz="2800"/>
          </a:p>
          <a:p>
            <a:pPr marL="363144" marR="379017">
              <a:lnSpc>
                <a:spcPts val="3138"/>
              </a:lnSpc>
              <a:spcBef>
                <a:spcPts val="1415"/>
              </a:spcBef>
            </a:pPr>
            <a:r>
              <a:rPr sz="2800" dirty="0"/>
              <a:t>A </a:t>
            </a:r>
            <a:r>
              <a:rPr sz="2800" spc="-6" dirty="0"/>
              <a:t>student must </a:t>
            </a:r>
            <a:r>
              <a:rPr sz="2800" dirty="0"/>
              <a:t>submit </a:t>
            </a:r>
            <a:r>
              <a:rPr sz="2800" spc="-6" dirty="0"/>
              <a:t>‘Acceptance </a:t>
            </a:r>
            <a:r>
              <a:rPr sz="2800" spc="10" dirty="0"/>
              <a:t>letter’ </a:t>
            </a:r>
            <a:r>
              <a:rPr sz="2800" spc="-15" dirty="0"/>
              <a:t>‘Transfer  </a:t>
            </a:r>
            <a:r>
              <a:rPr sz="2800" spc="-6" dirty="0"/>
              <a:t>Form’ and </a:t>
            </a:r>
            <a:r>
              <a:rPr sz="2800" spc="-15" dirty="0"/>
              <a:t>‘Transfer </a:t>
            </a:r>
            <a:r>
              <a:rPr sz="2800" spc="-6" dirty="0"/>
              <a:t>Out Request Form’ </a:t>
            </a:r>
            <a:r>
              <a:rPr sz="2800" dirty="0"/>
              <a:t>to </a:t>
            </a:r>
            <a:r>
              <a:rPr sz="2800" spc="-6" dirty="0"/>
              <a:t>the</a:t>
            </a:r>
            <a:r>
              <a:rPr sz="2800" spc="-250" dirty="0"/>
              <a:t> </a:t>
            </a:r>
            <a:r>
              <a:rPr sz="2800" spc="-10" dirty="0"/>
              <a:t>office.</a:t>
            </a:r>
            <a:endParaRPr sz="2800"/>
          </a:p>
        </p:txBody>
      </p:sp>
      <p:sp>
        <p:nvSpPr>
          <p:cNvPr id="6" name="object 6"/>
          <p:cNvSpPr/>
          <p:nvPr/>
        </p:nvSpPr>
        <p:spPr>
          <a:xfrm>
            <a:off x="625457" y="4387850"/>
            <a:ext cx="8842501" cy="255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7422" y="553720"/>
            <a:ext cx="3100070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6" dirty="0">
                <a:latin typeface="Liberation Sans"/>
                <a:cs typeface="Liberation Sans"/>
              </a:rPr>
              <a:t>Suggestions</a:t>
            </a:r>
            <a:endParaRPr>
              <a:latin typeface="Liberation Sans"/>
              <a:cs typeface="Liberation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155700" y="1568450"/>
            <a:ext cx="7473875" cy="2010315"/>
          </a:xfrm>
          <a:prstGeom prst="rect">
            <a:avLst/>
          </a:prstGeom>
        </p:spPr>
        <p:txBody>
          <a:bodyPr vert="horz" wrap="square" lIns="0" tIns="203157" rIns="0" bIns="0" rtlCol="0">
            <a:spAutoFit/>
          </a:bodyPr>
          <a:lstStyle/>
          <a:p>
            <a:pPr marL="60824" marR="5078" indent="0">
              <a:lnSpc>
                <a:spcPts val="3600"/>
              </a:lnSpc>
              <a:spcBef>
                <a:spcPts val="420"/>
              </a:spcBef>
              <a:buNone/>
            </a:pPr>
            <a:r>
              <a:rPr lang="en-US" dirty="0"/>
              <a:t>S</a:t>
            </a:r>
            <a:r>
              <a:rPr dirty="0"/>
              <a:t>tudents can make suggestions at any </a:t>
            </a:r>
            <a:r>
              <a:rPr spc="-6" dirty="0"/>
              <a:t>time</a:t>
            </a:r>
            <a:r>
              <a:rPr spc="-85" dirty="0"/>
              <a:t> </a:t>
            </a:r>
            <a:r>
              <a:rPr spc="-6" dirty="0"/>
              <a:t>by  talking to </a:t>
            </a:r>
            <a:r>
              <a:rPr dirty="0"/>
              <a:t>someone </a:t>
            </a:r>
            <a:r>
              <a:rPr spc="-6" dirty="0"/>
              <a:t>in the </a:t>
            </a:r>
            <a:r>
              <a:rPr spc="-15" dirty="0"/>
              <a:t>office, </a:t>
            </a:r>
            <a:r>
              <a:rPr dirty="0"/>
              <a:t>going </a:t>
            </a:r>
            <a:r>
              <a:rPr spc="-6" dirty="0"/>
              <a:t>to </a:t>
            </a:r>
            <a:r>
              <a:rPr lang="en-US" spc="-6" dirty="0">
                <a:hlinkClick r:id="rId2"/>
              </a:rPr>
              <a:t>https://www.ea.edu/contact-us/</a:t>
            </a:r>
            <a:r>
              <a:rPr lang="en-US" spc="-6" dirty="0"/>
              <a:t> </a:t>
            </a:r>
            <a:r>
              <a:rPr spc="-6" dirty="0"/>
              <a:t>or </a:t>
            </a:r>
            <a:r>
              <a:rPr dirty="0"/>
              <a:t>dropping a  suggestion </a:t>
            </a:r>
            <a:r>
              <a:rPr spc="-6" dirty="0"/>
              <a:t>in the </a:t>
            </a:r>
            <a:r>
              <a:rPr dirty="0"/>
              <a:t>suggestion</a:t>
            </a:r>
            <a:r>
              <a:rPr spc="-15" dirty="0"/>
              <a:t> </a:t>
            </a:r>
            <a:r>
              <a:rPr dirty="0"/>
              <a:t>box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3594100" y="3778250"/>
            <a:ext cx="3205875" cy="3147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9500" y="1873250"/>
            <a:ext cx="7746732" cy="1367037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12373" algn="ctr">
              <a:spcBef>
                <a:spcPts val="100"/>
              </a:spcBef>
            </a:pPr>
            <a:r>
              <a:rPr i="1" spc="-6" dirty="0">
                <a:solidFill>
                  <a:schemeClr val="tx1"/>
                </a:solidFill>
              </a:rPr>
              <a:t>Thank</a:t>
            </a:r>
            <a:r>
              <a:rPr i="1" spc="-85" dirty="0">
                <a:solidFill>
                  <a:schemeClr val="tx1"/>
                </a:solidFill>
              </a:rPr>
              <a:t> </a:t>
            </a:r>
            <a:r>
              <a:rPr i="1" spc="-6" dirty="0">
                <a:solidFill>
                  <a:schemeClr val="tx1"/>
                </a:solidFill>
              </a:rPr>
              <a:t>you</a:t>
            </a:r>
            <a:r>
              <a:rPr lang="en-US" i="1" spc="-6" dirty="0">
                <a:solidFill>
                  <a:schemeClr val="tx1"/>
                </a:solidFill>
              </a:rPr>
              <a:t> for choosing Evergreen Academy</a:t>
            </a:r>
            <a:r>
              <a:rPr i="1" spc="-6" dirty="0">
                <a:solidFill>
                  <a:schemeClr val="tx1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6679" y="553720"/>
            <a:ext cx="4777105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Classroom</a:t>
            </a:r>
            <a:r>
              <a:rPr spc="-65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Policies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2" y="1339850"/>
            <a:ext cx="8567420" cy="2873830"/>
          </a:xfrm>
          <a:prstGeom prst="rect">
            <a:avLst/>
          </a:prstGeom>
        </p:spPr>
        <p:txBody>
          <a:bodyPr vert="horz" wrap="square" lIns="0" tIns="161257" rIns="0" bIns="0" rtlCol="0">
            <a:spAutoFit/>
          </a:bodyPr>
          <a:lstStyle/>
          <a:p>
            <a:pPr marL="12699" algn="ctr">
              <a:spcBef>
                <a:spcPts val="1270"/>
              </a:spcBef>
              <a:buSzPct val="45312"/>
              <a:tabLst>
                <a:tab pos="335845" algn="l"/>
                <a:tab pos="336481" algn="l"/>
              </a:tabLst>
            </a:pPr>
            <a:r>
              <a:rPr lang="en-US" sz="3200" dirty="0">
                <a:latin typeface="Liberation Sans"/>
                <a:cs typeface="Liberation Sans"/>
              </a:rPr>
              <a:t>		</a:t>
            </a:r>
            <a:r>
              <a:rPr sz="3200" i="1" u="sng" dirty="0">
                <a:latin typeface="Liberation Sans"/>
                <a:cs typeface="Liberation Sans"/>
              </a:rPr>
              <a:t>Attendance</a:t>
            </a:r>
          </a:p>
          <a:p>
            <a:pPr marL="336481" marR="76184" indent="-323782">
              <a:lnSpc>
                <a:spcPts val="3600"/>
              </a:lnSpc>
              <a:spcBef>
                <a:spcPts val="1490"/>
              </a:spcBef>
              <a:buSzPct val="96875"/>
              <a:buAutoNum type="arabicParenR"/>
              <a:tabLst>
                <a:tab pos="374573" algn="l"/>
              </a:tabLst>
            </a:pPr>
            <a:r>
              <a:rPr sz="3200" dirty="0">
                <a:latin typeface="Liberation Sans"/>
                <a:cs typeface="Liberation Sans"/>
              </a:rPr>
              <a:t>F1 </a:t>
            </a:r>
            <a:r>
              <a:rPr sz="3200" spc="-20" dirty="0">
                <a:latin typeface="Liberation Sans"/>
                <a:cs typeface="Liberation Sans"/>
              </a:rPr>
              <a:t>Visa </a:t>
            </a:r>
            <a:r>
              <a:rPr sz="3200" spc="-6" dirty="0">
                <a:latin typeface="Liberation Sans"/>
                <a:cs typeface="Liberation Sans"/>
              </a:rPr>
              <a:t>Students </a:t>
            </a:r>
            <a:r>
              <a:rPr sz="3200" dirty="0">
                <a:latin typeface="Liberation Sans"/>
                <a:cs typeface="Liberation Sans"/>
              </a:rPr>
              <a:t>must keep </a:t>
            </a:r>
            <a:r>
              <a:rPr sz="3200" spc="-6" dirty="0">
                <a:latin typeface="Liberation Sans"/>
                <a:cs typeface="Liberation Sans"/>
              </a:rPr>
              <a:t>their </a:t>
            </a:r>
            <a:r>
              <a:rPr sz="3200" dirty="0">
                <a:latin typeface="Liberation Sans"/>
                <a:cs typeface="Liberation Sans"/>
              </a:rPr>
              <a:t>attendance  above 75% </a:t>
            </a:r>
            <a:r>
              <a:rPr sz="3200" spc="-6" dirty="0">
                <a:latin typeface="Liberation Sans"/>
                <a:cs typeface="Liberation Sans"/>
              </a:rPr>
              <a:t>to maintain their</a:t>
            </a:r>
            <a:r>
              <a:rPr sz="3200" spc="-10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visa.</a:t>
            </a:r>
          </a:p>
          <a:p>
            <a:pPr marL="336481" marR="5078" indent="-323782">
              <a:lnSpc>
                <a:spcPts val="3600"/>
              </a:lnSpc>
              <a:spcBef>
                <a:spcPts val="1420"/>
              </a:spcBef>
              <a:buSzPct val="96875"/>
              <a:buAutoNum type="arabicParenR"/>
              <a:tabLst>
                <a:tab pos="374573" algn="l"/>
              </a:tabLst>
            </a:pPr>
            <a:r>
              <a:rPr sz="3200" spc="-6" dirty="0">
                <a:latin typeface="Liberation Sans"/>
                <a:cs typeface="Liberation Sans"/>
              </a:rPr>
              <a:t>Students </a:t>
            </a:r>
            <a:r>
              <a:rPr sz="3200" dirty="0">
                <a:latin typeface="Liberation Sans"/>
                <a:cs typeface="Liberation Sans"/>
              </a:rPr>
              <a:t>must </a:t>
            </a:r>
            <a:r>
              <a:rPr sz="3200" spc="-6" dirty="0">
                <a:latin typeface="Liberation Sans"/>
                <a:cs typeface="Liberation Sans"/>
              </a:rPr>
              <a:t>arrive </a:t>
            </a:r>
            <a:r>
              <a:rPr sz="3200" dirty="0">
                <a:latin typeface="Liberation Sans"/>
                <a:cs typeface="Liberation Sans"/>
              </a:rPr>
              <a:t>on </a:t>
            </a:r>
            <a:r>
              <a:rPr sz="3200" spc="-6" dirty="0">
                <a:latin typeface="Liberation Sans"/>
                <a:cs typeface="Liberation Sans"/>
              </a:rPr>
              <a:t>time at the </a:t>
            </a:r>
            <a:r>
              <a:rPr sz="3200" dirty="0">
                <a:latin typeface="Liberation Sans"/>
                <a:cs typeface="Liberation Sans"/>
              </a:rPr>
              <a:t>beginning  of class and </a:t>
            </a:r>
            <a:r>
              <a:rPr sz="3200" spc="-6" dirty="0">
                <a:latin typeface="Liberation Sans"/>
                <a:cs typeface="Liberation Sans"/>
              </a:rPr>
              <a:t>returning from</a:t>
            </a:r>
            <a:r>
              <a:rPr sz="3200" spc="-40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breaks.</a:t>
            </a:r>
            <a:endParaRPr lang="en-US" sz="3200" dirty="0"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4271" y="5179061"/>
            <a:ext cx="116839" cy="151321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z="900" dirty="0">
                <a:latin typeface="OpenSymbol"/>
                <a:cs typeface="OpenSymbol"/>
              </a:rPr>
              <a:t>●</a:t>
            </a:r>
            <a:endParaRPr sz="900">
              <a:latin typeface="OpenSymbol"/>
              <a:cs typeface="Open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0900" y="4845050"/>
            <a:ext cx="4937125" cy="1771631"/>
          </a:xfrm>
          <a:prstGeom prst="rect">
            <a:avLst/>
          </a:prstGeom>
        </p:spPr>
        <p:txBody>
          <a:bodyPr vert="horz" wrap="square" lIns="0" tIns="39997" rIns="0" bIns="0" rtlCol="0">
            <a:spAutoFit/>
          </a:bodyPr>
          <a:lstStyle/>
          <a:p>
            <a:pPr marL="12696" marR="5078">
              <a:lnSpc>
                <a:spcPts val="2230"/>
              </a:lnSpc>
              <a:spcBef>
                <a:spcPts val="315"/>
              </a:spcBef>
              <a:buSzPct val="45000"/>
              <a:tabLst>
                <a:tab pos="228552" algn="l"/>
              </a:tabLst>
            </a:pPr>
            <a:r>
              <a:rPr lang="en-US" sz="2400" i="1" dirty="0">
                <a:latin typeface="Liberation Sans"/>
                <a:cs typeface="Liberation Sans"/>
              </a:rPr>
              <a:t>If you are </a:t>
            </a:r>
            <a:r>
              <a:rPr lang="en-US" sz="2400" i="1" spc="-6" dirty="0">
                <a:latin typeface="Liberation Sans"/>
                <a:cs typeface="Liberation Sans"/>
              </a:rPr>
              <a:t>more </a:t>
            </a:r>
            <a:r>
              <a:rPr lang="en-US" sz="2400" i="1" dirty="0">
                <a:latin typeface="Liberation Sans"/>
                <a:cs typeface="Liberation Sans"/>
              </a:rPr>
              <a:t>than 30 </a:t>
            </a:r>
            <a:r>
              <a:rPr lang="en-US" sz="2400" i="1" spc="-6" dirty="0">
                <a:latin typeface="Liberation Sans"/>
                <a:cs typeface="Liberation Sans"/>
              </a:rPr>
              <a:t>minutes late, </a:t>
            </a:r>
            <a:r>
              <a:rPr lang="en-US" sz="2400" i="1" dirty="0">
                <a:latin typeface="Liberation Sans"/>
                <a:cs typeface="Liberation Sans"/>
              </a:rPr>
              <a:t>you  will be given </a:t>
            </a:r>
            <a:r>
              <a:rPr lang="en-US" sz="2400" i="1" spc="-6" dirty="0">
                <a:latin typeface="Liberation Sans"/>
                <a:cs typeface="Liberation Sans"/>
              </a:rPr>
              <a:t>half an</a:t>
            </a:r>
            <a:r>
              <a:rPr lang="en-US" sz="2400" i="1" spc="-30" dirty="0">
                <a:latin typeface="Liberation Sans"/>
                <a:cs typeface="Liberation Sans"/>
              </a:rPr>
              <a:t> </a:t>
            </a:r>
            <a:r>
              <a:rPr lang="en-US" sz="2400" i="1" dirty="0">
                <a:latin typeface="Liberation Sans"/>
                <a:cs typeface="Liberation Sans"/>
              </a:rPr>
              <a:t>absence.</a:t>
            </a:r>
          </a:p>
          <a:p>
            <a:pPr marL="12696" marR="5078">
              <a:lnSpc>
                <a:spcPts val="2230"/>
              </a:lnSpc>
              <a:spcBef>
                <a:spcPts val="315"/>
              </a:spcBef>
              <a:buSzPct val="45000"/>
              <a:tabLst>
                <a:tab pos="228552" algn="l"/>
              </a:tabLst>
            </a:pPr>
            <a:endParaRPr sz="2400" i="1" dirty="0">
              <a:latin typeface="Liberation Sans"/>
              <a:cs typeface="Liberation Sans"/>
            </a:endParaRPr>
          </a:p>
          <a:p>
            <a:pPr marR="850723">
              <a:lnSpc>
                <a:spcPts val="2230"/>
              </a:lnSpc>
              <a:spcBef>
                <a:spcPts val="10"/>
              </a:spcBef>
            </a:pPr>
            <a:r>
              <a:rPr sz="2400" i="1" spc="-6" dirty="0">
                <a:latin typeface="Liberation Sans"/>
                <a:cs typeface="Liberation Sans"/>
              </a:rPr>
              <a:t>Being late </a:t>
            </a:r>
            <a:r>
              <a:rPr sz="2400" i="1" dirty="0">
                <a:latin typeface="Liberation Sans"/>
                <a:cs typeface="Liberation Sans"/>
              </a:rPr>
              <a:t>three </a:t>
            </a:r>
            <a:r>
              <a:rPr sz="2400" i="1" spc="-6" dirty="0">
                <a:latin typeface="Liberation Sans"/>
                <a:cs typeface="Liberation Sans"/>
              </a:rPr>
              <a:t>times </a:t>
            </a:r>
            <a:r>
              <a:rPr sz="2400" i="1" dirty="0">
                <a:latin typeface="Liberation Sans"/>
                <a:cs typeface="Liberation Sans"/>
              </a:rPr>
              <a:t>equals one  absence.</a:t>
            </a:r>
          </a:p>
        </p:txBody>
      </p:sp>
      <p:sp>
        <p:nvSpPr>
          <p:cNvPr id="6" name="object 6"/>
          <p:cNvSpPr/>
          <p:nvPr/>
        </p:nvSpPr>
        <p:spPr>
          <a:xfrm>
            <a:off x="6309360" y="4438650"/>
            <a:ext cx="3657598" cy="26454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9691" y="553720"/>
            <a:ext cx="4871085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Excusing</a:t>
            </a:r>
            <a:r>
              <a:rPr spc="-320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Absences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2" y="1858010"/>
            <a:ext cx="170815" cy="231966"/>
          </a:xfrm>
          <a:prstGeom prst="rect">
            <a:avLst/>
          </a:prstGeom>
        </p:spPr>
        <p:txBody>
          <a:bodyPr vert="horz" wrap="square" lIns="0" tIns="11428" rIns="0" bIns="0" rtlCol="0">
            <a:spAutoFit/>
          </a:bodyPr>
          <a:lstStyle/>
          <a:p>
            <a:pPr marL="12696">
              <a:spcBef>
                <a:spcPts val="90"/>
              </a:spcBef>
            </a:pPr>
            <a:r>
              <a:rPr sz="1400" spc="-10" dirty="0">
                <a:latin typeface="OpenSymbol"/>
                <a:cs typeface="OpenSymbol"/>
              </a:rPr>
              <a:t>●</a:t>
            </a:r>
            <a:endParaRPr sz="14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90" y="1720852"/>
            <a:ext cx="8619490" cy="2102709"/>
          </a:xfrm>
          <a:prstGeom prst="rect">
            <a:avLst/>
          </a:prstGeom>
        </p:spPr>
        <p:txBody>
          <a:bodyPr vert="horz" wrap="square" lIns="0" tIns="53329" rIns="0" bIns="0" rtlCol="0">
            <a:spAutoFit/>
          </a:bodyPr>
          <a:lstStyle/>
          <a:p>
            <a:pPr marL="12696" marR="5078">
              <a:lnSpc>
                <a:spcPts val="3600"/>
              </a:lnSpc>
              <a:spcBef>
                <a:spcPts val="420"/>
              </a:spcBef>
            </a:pPr>
            <a:r>
              <a:rPr sz="3200" spc="-6" dirty="0">
                <a:latin typeface="Liberation Sans"/>
                <a:cs typeface="Liberation Sans"/>
              </a:rPr>
              <a:t>If </a:t>
            </a:r>
            <a:r>
              <a:rPr sz="3200" dirty="0">
                <a:latin typeface="Liberation Sans"/>
                <a:cs typeface="Liberation Sans"/>
              </a:rPr>
              <a:t>you need </a:t>
            </a:r>
            <a:r>
              <a:rPr sz="3200" spc="-6" dirty="0">
                <a:latin typeface="Liberation Sans"/>
                <a:cs typeface="Liberation Sans"/>
              </a:rPr>
              <a:t>to </a:t>
            </a:r>
            <a:r>
              <a:rPr sz="3200" dirty="0">
                <a:latin typeface="Liberation Sans"/>
                <a:cs typeface="Liberation Sans"/>
              </a:rPr>
              <a:t>be absent </a:t>
            </a:r>
            <a:r>
              <a:rPr sz="3200" spc="-6" dirty="0">
                <a:latin typeface="Liberation Sans"/>
                <a:cs typeface="Liberation Sans"/>
              </a:rPr>
              <a:t>for </a:t>
            </a:r>
            <a:r>
              <a:rPr sz="3200" dirty="0">
                <a:latin typeface="Liberation Sans"/>
                <a:cs typeface="Liberation Sans"/>
              </a:rPr>
              <a:t>any reasons, speak  </a:t>
            </a:r>
            <a:r>
              <a:rPr sz="3200" spc="-6" dirty="0">
                <a:latin typeface="Liberation Sans"/>
                <a:cs typeface="Liberation Sans"/>
              </a:rPr>
              <a:t>to the </a:t>
            </a:r>
            <a:r>
              <a:rPr sz="3200" spc="-15" dirty="0">
                <a:latin typeface="Liberation Sans"/>
                <a:cs typeface="Liberation Sans"/>
              </a:rPr>
              <a:t>staff </a:t>
            </a:r>
            <a:r>
              <a:rPr sz="3200" dirty="0">
                <a:latin typeface="Liberation Sans"/>
                <a:cs typeface="Liberation Sans"/>
              </a:rPr>
              <a:t>at </a:t>
            </a:r>
            <a:r>
              <a:rPr sz="3200" spc="-6" dirty="0">
                <a:latin typeface="Liberation Sans"/>
                <a:cs typeface="Liberation Sans"/>
              </a:rPr>
              <a:t>the front</a:t>
            </a:r>
            <a:r>
              <a:rPr sz="3200" spc="-30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desk.</a:t>
            </a:r>
            <a:endParaRPr sz="3200">
              <a:latin typeface="Liberation Sans"/>
              <a:cs typeface="Liberation Sans"/>
            </a:endParaRPr>
          </a:p>
          <a:p>
            <a:pPr marL="12696" marR="76819">
              <a:lnSpc>
                <a:spcPts val="3600"/>
              </a:lnSpc>
              <a:spcBef>
                <a:spcPts val="1410"/>
              </a:spcBef>
            </a:pPr>
            <a:r>
              <a:rPr sz="3200" spc="-6" dirty="0">
                <a:latin typeface="Liberation Sans"/>
                <a:cs typeface="Liberation Sans"/>
              </a:rPr>
              <a:t>If </a:t>
            </a:r>
            <a:r>
              <a:rPr sz="3200" dirty="0">
                <a:latin typeface="Liberation Sans"/>
                <a:cs typeface="Liberation Sans"/>
              </a:rPr>
              <a:t>you </a:t>
            </a:r>
            <a:r>
              <a:rPr sz="3200" spc="-6" dirty="0">
                <a:latin typeface="Liberation Sans"/>
                <a:cs typeface="Liberation Sans"/>
              </a:rPr>
              <a:t>are are </a:t>
            </a:r>
            <a:r>
              <a:rPr sz="3200" dirty="0">
                <a:latin typeface="Liberation Sans"/>
                <a:cs typeface="Liberation Sans"/>
              </a:rPr>
              <a:t>absent </a:t>
            </a:r>
            <a:r>
              <a:rPr sz="3200" spc="-6" dirty="0">
                <a:latin typeface="Liberation Sans"/>
                <a:cs typeface="Liberation Sans"/>
              </a:rPr>
              <a:t>for medical </a:t>
            </a:r>
            <a:r>
              <a:rPr sz="3200" dirty="0">
                <a:latin typeface="Liberation Sans"/>
                <a:cs typeface="Liberation Sans"/>
              </a:rPr>
              <a:t>reasons, bring  a doctor’s </a:t>
            </a:r>
            <a:r>
              <a:rPr sz="3200" spc="-6" dirty="0">
                <a:latin typeface="Liberation Sans"/>
                <a:cs typeface="Liberation Sans"/>
              </a:rPr>
              <a:t>note to the front</a:t>
            </a:r>
            <a:r>
              <a:rPr sz="3200" spc="-10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desk.</a:t>
            </a:r>
            <a:endParaRPr sz="3200">
              <a:latin typeface="Liberation Sans"/>
              <a:cs typeface="Liberatio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2" y="2951479"/>
            <a:ext cx="170815" cy="231966"/>
          </a:xfrm>
          <a:prstGeom prst="rect">
            <a:avLst/>
          </a:prstGeom>
        </p:spPr>
        <p:txBody>
          <a:bodyPr vert="horz" wrap="square" lIns="0" tIns="11428" rIns="0" bIns="0" rtlCol="0">
            <a:spAutoFit/>
          </a:bodyPr>
          <a:lstStyle/>
          <a:p>
            <a:pPr marL="12696">
              <a:spcBef>
                <a:spcPts val="90"/>
              </a:spcBef>
            </a:pPr>
            <a:r>
              <a:rPr sz="1400" spc="-10" dirty="0">
                <a:latin typeface="OpenSymbol"/>
                <a:cs typeface="OpenSymbol"/>
              </a:rPr>
              <a:t>●</a:t>
            </a:r>
            <a:endParaRPr sz="1400">
              <a:latin typeface="OpenSymbol"/>
              <a:cs typeface="OpenSymbo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2" y="4206240"/>
            <a:ext cx="3657600" cy="304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1631" y="553720"/>
            <a:ext cx="4310380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125" dirty="0">
                <a:solidFill>
                  <a:schemeClr val="tx1"/>
                </a:solidFill>
                <a:latin typeface="Liberation Sans"/>
                <a:cs typeface="Liberation Sans"/>
              </a:rPr>
              <a:t>Test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Makeup</a:t>
            </a:r>
            <a:r>
              <a:rPr spc="40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Fee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3" name="object 3"/>
          <p:cNvSpPr txBox="1"/>
          <p:nvPr/>
        </p:nvSpPr>
        <p:spPr>
          <a:xfrm flipH="1">
            <a:off x="701136" y="1977717"/>
            <a:ext cx="117476" cy="231966"/>
          </a:xfrm>
          <a:prstGeom prst="rect">
            <a:avLst/>
          </a:prstGeom>
        </p:spPr>
        <p:txBody>
          <a:bodyPr vert="horz" wrap="square" lIns="0" tIns="11428" rIns="0" bIns="0" rtlCol="0">
            <a:spAutoFit/>
          </a:bodyPr>
          <a:lstStyle/>
          <a:p>
            <a:pPr marL="12696">
              <a:spcBef>
                <a:spcPts val="90"/>
              </a:spcBef>
            </a:pPr>
            <a:r>
              <a:rPr sz="1400" spc="-10" dirty="0">
                <a:latin typeface="OpenSymbol"/>
                <a:cs typeface="OpenSymbol"/>
              </a:rPr>
              <a:t>●</a:t>
            </a:r>
            <a:endParaRPr sz="1400" dirty="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5275" y="1858010"/>
            <a:ext cx="8208009" cy="2851608"/>
          </a:xfrm>
          <a:prstGeom prst="rect">
            <a:avLst/>
          </a:prstGeom>
        </p:spPr>
        <p:txBody>
          <a:bodyPr vert="horz" wrap="square" lIns="0" tIns="53329" rIns="0" bIns="0" rtlCol="0">
            <a:spAutoFit/>
          </a:bodyPr>
          <a:lstStyle/>
          <a:p>
            <a:pPr marL="12696" marR="5078">
              <a:lnSpc>
                <a:spcPts val="3600"/>
              </a:lnSpc>
              <a:spcBef>
                <a:spcPts val="420"/>
              </a:spcBef>
            </a:pPr>
            <a:r>
              <a:rPr sz="3200" spc="-6" dirty="0">
                <a:latin typeface="Liberation Sans"/>
                <a:cs typeface="Liberation Sans"/>
              </a:rPr>
              <a:t>If </a:t>
            </a:r>
            <a:r>
              <a:rPr sz="3200" dirty="0">
                <a:latin typeface="Liberation Sans"/>
                <a:cs typeface="Liberation Sans"/>
              </a:rPr>
              <a:t>a student needs </a:t>
            </a:r>
            <a:r>
              <a:rPr sz="3200" spc="-6" dirty="0">
                <a:latin typeface="Liberation Sans"/>
                <a:cs typeface="Liberation Sans"/>
              </a:rPr>
              <a:t>to </a:t>
            </a:r>
            <a:r>
              <a:rPr sz="3200" dirty="0">
                <a:latin typeface="Liberation Sans"/>
                <a:cs typeface="Liberation Sans"/>
              </a:rPr>
              <a:t>take </a:t>
            </a:r>
            <a:r>
              <a:rPr sz="3200" spc="-6" dirty="0">
                <a:latin typeface="Liberation Sans"/>
                <a:cs typeface="Liberation Sans"/>
              </a:rPr>
              <a:t>an </a:t>
            </a:r>
            <a:r>
              <a:rPr sz="3200" dirty="0">
                <a:latin typeface="Liberation Sans"/>
                <a:cs typeface="Liberation Sans"/>
              </a:rPr>
              <a:t>exam other</a:t>
            </a:r>
            <a:r>
              <a:rPr sz="3200" spc="-90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than  on </a:t>
            </a:r>
            <a:r>
              <a:rPr sz="3200" spc="-6" dirty="0">
                <a:latin typeface="Liberation Sans"/>
                <a:cs typeface="Liberation Sans"/>
              </a:rPr>
              <a:t>the </a:t>
            </a:r>
            <a:r>
              <a:rPr sz="3200" dirty="0">
                <a:latin typeface="Liberation Sans"/>
                <a:cs typeface="Liberation Sans"/>
              </a:rPr>
              <a:t>scheduled exam </a:t>
            </a:r>
            <a:r>
              <a:rPr sz="3200" spc="-6" dirty="0">
                <a:latin typeface="Liberation Sans"/>
                <a:cs typeface="Liberation Sans"/>
              </a:rPr>
              <a:t>time, </a:t>
            </a:r>
            <a:r>
              <a:rPr sz="3200" dirty="0">
                <a:latin typeface="Liberation Sans"/>
                <a:cs typeface="Liberation Sans"/>
              </a:rPr>
              <a:t>there </a:t>
            </a:r>
            <a:r>
              <a:rPr sz="3200" spc="-10" dirty="0">
                <a:latin typeface="Liberation Sans"/>
                <a:cs typeface="Liberation Sans"/>
              </a:rPr>
              <a:t>is </a:t>
            </a:r>
            <a:r>
              <a:rPr sz="3200" dirty="0">
                <a:latin typeface="Liberation Sans"/>
                <a:cs typeface="Liberation Sans"/>
              </a:rPr>
              <a:t>a $50  exam fee. </a:t>
            </a:r>
            <a:r>
              <a:rPr sz="3200" spc="-6" dirty="0">
                <a:latin typeface="Liberation Sans"/>
                <a:cs typeface="Liberation Sans"/>
              </a:rPr>
              <a:t>The </a:t>
            </a:r>
            <a:r>
              <a:rPr sz="3200" dirty="0">
                <a:latin typeface="Liberation Sans"/>
                <a:cs typeface="Liberation Sans"/>
              </a:rPr>
              <a:t>teacher </a:t>
            </a:r>
            <a:r>
              <a:rPr sz="3200" spc="-6" dirty="0">
                <a:latin typeface="Liberation Sans"/>
                <a:cs typeface="Liberation Sans"/>
              </a:rPr>
              <a:t>will remind students  </a:t>
            </a:r>
            <a:r>
              <a:rPr sz="3200" dirty="0">
                <a:latin typeface="Liberation Sans"/>
                <a:cs typeface="Liberation Sans"/>
              </a:rPr>
              <a:t>when </a:t>
            </a:r>
            <a:r>
              <a:rPr sz="3200" spc="-6" dirty="0">
                <a:latin typeface="Liberation Sans"/>
                <a:cs typeface="Liberation Sans"/>
              </a:rPr>
              <a:t>the test </a:t>
            </a:r>
            <a:r>
              <a:rPr sz="3200" dirty="0">
                <a:latin typeface="Liberation Sans"/>
                <a:cs typeface="Liberation Sans"/>
              </a:rPr>
              <a:t>days </a:t>
            </a:r>
            <a:r>
              <a:rPr sz="3200" spc="-6" dirty="0">
                <a:latin typeface="Liberation Sans"/>
                <a:cs typeface="Liberation Sans"/>
              </a:rPr>
              <a:t>are. If </a:t>
            </a:r>
            <a:r>
              <a:rPr sz="3200" dirty="0">
                <a:latin typeface="Liberation Sans"/>
                <a:cs typeface="Liberation Sans"/>
              </a:rPr>
              <a:t>a student </a:t>
            </a:r>
            <a:r>
              <a:rPr sz="3200" spc="-6" dirty="0">
                <a:latin typeface="Liberation Sans"/>
                <a:cs typeface="Liberation Sans"/>
              </a:rPr>
              <a:t>misses </a:t>
            </a:r>
            <a:r>
              <a:rPr sz="3200" dirty="0">
                <a:latin typeface="Liberation Sans"/>
                <a:cs typeface="Liberation Sans"/>
              </a:rPr>
              <a:t>a  </a:t>
            </a:r>
            <a:r>
              <a:rPr sz="3200" spc="-6" dirty="0">
                <a:latin typeface="Liberation Sans"/>
                <a:cs typeface="Liberation Sans"/>
              </a:rPr>
              <a:t>test, they </a:t>
            </a:r>
            <a:r>
              <a:rPr sz="3200" dirty="0">
                <a:latin typeface="Liberation Sans"/>
                <a:cs typeface="Liberation Sans"/>
              </a:rPr>
              <a:t>must go </a:t>
            </a:r>
            <a:r>
              <a:rPr sz="3200" spc="-6" dirty="0">
                <a:latin typeface="Liberation Sans"/>
                <a:cs typeface="Liberation Sans"/>
              </a:rPr>
              <a:t>to the front </a:t>
            </a:r>
            <a:r>
              <a:rPr sz="3200" dirty="0">
                <a:latin typeface="Liberation Sans"/>
                <a:cs typeface="Liberation Sans"/>
              </a:rPr>
              <a:t>desk and make  an appointment </a:t>
            </a:r>
            <a:r>
              <a:rPr sz="3200" spc="-6" dirty="0">
                <a:latin typeface="Liberation Sans"/>
                <a:cs typeface="Liberation Sans"/>
              </a:rPr>
              <a:t>for </a:t>
            </a:r>
            <a:r>
              <a:rPr sz="3200" dirty="0">
                <a:latin typeface="Liberation Sans"/>
                <a:cs typeface="Liberation Sans"/>
              </a:rPr>
              <a:t>a make-up</a:t>
            </a:r>
            <a:r>
              <a:rPr sz="3200" spc="-35" dirty="0">
                <a:latin typeface="Liberation Sans"/>
                <a:cs typeface="Liberation Sans"/>
              </a:rPr>
              <a:t> </a:t>
            </a:r>
            <a:r>
              <a:rPr sz="3200" spc="-6" dirty="0">
                <a:latin typeface="Liberation Sans"/>
                <a:cs typeface="Liberation Sans"/>
              </a:rPr>
              <a:t>test.</a:t>
            </a:r>
            <a:endParaRPr sz="3200" dirty="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4202" y="553720"/>
            <a:ext cx="6360795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 algn="ctr">
              <a:spcBef>
                <a:spcPts val="100"/>
              </a:spcBef>
              <a:tabLst>
                <a:tab pos="4918325" algn="l"/>
              </a:tabLst>
            </a:pPr>
            <a:r>
              <a:rPr lang="en-US" spc="-6" dirty="0">
                <a:solidFill>
                  <a:schemeClr val="tx1"/>
                </a:solidFill>
                <a:latin typeface="Liberation Sans"/>
                <a:cs typeface="Liberation Sans"/>
              </a:rPr>
              <a:t>Class Schedules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4087" y="1771847"/>
            <a:ext cx="4029075" cy="505262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z="3200" i="1" u="sng" spc="-6" dirty="0">
                <a:latin typeface="Liberation Sans"/>
                <a:cs typeface="Liberation Sans"/>
              </a:rPr>
              <a:t>Break</a:t>
            </a:r>
            <a:r>
              <a:rPr sz="3200" i="1" u="sng" spc="-75" dirty="0">
                <a:latin typeface="Liberation Sans"/>
                <a:cs typeface="Liberation Sans"/>
              </a:rPr>
              <a:t> </a:t>
            </a:r>
            <a:r>
              <a:rPr lang="en-US" sz="3200" i="1" u="sng" dirty="0">
                <a:latin typeface="Liberation Sans"/>
                <a:cs typeface="Liberation Sans"/>
              </a:rPr>
              <a:t>times</a:t>
            </a:r>
            <a:endParaRPr sz="3200" i="1" u="sng" dirty="0">
              <a:latin typeface="Liberation Sans"/>
              <a:cs typeface="Liberatio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70100" y="2754630"/>
            <a:ext cx="1951989" cy="2109544"/>
          </a:xfrm>
          <a:prstGeom prst="rect">
            <a:avLst/>
          </a:prstGeom>
        </p:spPr>
        <p:txBody>
          <a:bodyPr vert="horz" wrap="square" lIns="0" tIns="36822" rIns="0" bIns="0" rtlCol="0">
            <a:spAutoFit/>
          </a:bodyPr>
          <a:lstStyle/>
          <a:p>
            <a:pPr marL="12696" marR="168875">
              <a:lnSpc>
                <a:spcPts val="2008"/>
              </a:lnSpc>
              <a:spcBef>
                <a:spcPts val="290"/>
              </a:spcBef>
            </a:pPr>
            <a:r>
              <a:rPr spc="-6" dirty="0">
                <a:latin typeface="Liberation Sans"/>
                <a:cs typeface="Liberation Sans"/>
              </a:rPr>
              <a:t>Morning</a:t>
            </a:r>
            <a:r>
              <a:rPr spc="-85" dirty="0">
                <a:latin typeface="Liberation Sans"/>
                <a:cs typeface="Liberation Sans"/>
              </a:rPr>
              <a:t> </a:t>
            </a:r>
            <a:r>
              <a:rPr spc="-6" dirty="0">
                <a:latin typeface="Liberation Sans"/>
                <a:cs typeface="Liberation Sans"/>
              </a:rPr>
              <a:t>Classes:  </a:t>
            </a:r>
            <a:r>
              <a:rPr spc="-10" dirty="0">
                <a:latin typeface="Liberation Sans"/>
                <a:cs typeface="Liberation Sans"/>
              </a:rPr>
              <a:t>11:00 </a:t>
            </a:r>
            <a:r>
              <a:rPr dirty="0">
                <a:latin typeface="Liberation Sans"/>
                <a:cs typeface="Liberation Sans"/>
              </a:rPr>
              <a:t>–</a:t>
            </a:r>
            <a:r>
              <a:rPr spc="-20" dirty="0">
                <a:latin typeface="Liberation Sans"/>
                <a:cs typeface="Liberation Sans"/>
              </a:rPr>
              <a:t> </a:t>
            </a:r>
            <a:r>
              <a:rPr spc="-10" dirty="0">
                <a:latin typeface="Liberation Sans"/>
                <a:cs typeface="Liberation Sans"/>
              </a:rPr>
              <a:t>11:30</a:t>
            </a:r>
            <a:endParaRPr dirty="0">
              <a:latin typeface="Liberation Sans"/>
              <a:cs typeface="Liberation Sans"/>
            </a:endParaRPr>
          </a:p>
          <a:p>
            <a:pPr>
              <a:lnSpc>
                <a:spcPct val="100000"/>
              </a:lnSpc>
            </a:pPr>
            <a:endParaRPr dirty="0">
              <a:latin typeface="Liberation Sans"/>
              <a:cs typeface="Liberation Sans"/>
            </a:endParaRPr>
          </a:p>
          <a:p>
            <a:pPr marL="12696" marR="5078">
              <a:lnSpc>
                <a:spcPts val="2018"/>
              </a:lnSpc>
            </a:pPr>
            <a:endParaRPr lang="en-US" sz="1700" spc="-6" dirty="0">
              <a:latin typeface="Liberation Sans"/>
              <a:cs typeface="Liberation Sans"/>
            </a:endParaRPr>
          </a:p>
          <a:p>
            <a:pPr marL="12696" marR="5078">
              <a:lnSpc>
                <a:spcPts val="2018"/>
              </a:lnSpc>
            </a:pPr>
            <a:endParaRPr lang="en-US" sz="1700" spc="-6" dirty="0">
              <a:latin typeface="Liberation Sans"/>
              <a:cs typeface="Liberation Sans"/>
            </a:endParaRPr>
          </a:p>
          <a:p>
            <a:pPr marL="12696" marR="5078">
              <a:lnSpc>
                <a:spcPts val="2018"/>
              </a:lnSpc>
            </a:pPr>
            <a:endParaRPr sz="1700" dirty="0">
              <a:latin typeface="Liberation Sans"/>
              <a:cs typeface="Liberation Sans"/>
            </a:endParaRPr>
          </a:p>
          <a:p>
            <a:pPr marL="12696" marR="170144">
              <a:lnSpc>
                <a:spcPts val="2018"/>
              </a:lnSpc>
            </a:pPr>
            <a:r>
              <a:rPr spc="-10" dirty="0">
                <a:latin typeface="Liberation Sans"/>
                <a:cs typeface="Liberation Sans"/>
              </a:rPr>
              <a:t>Evening</a:t>
            </a:r>
            <a:r>
              <a:rPr spc="-65" dirty="0">
                <a:latin typeface="Liberation Sans"/>
                <a:cs typeface="Liberation Sans"/>
              </a:rPr>
              <a:t> </a:t>
            </a:r>
            <a:r>
              <a:rPr spc="-6" dirty="0">
                <a:latin typeface="Liberation Sans"/>
                <a:cs typeface="Liberation Sans"/>
              </a:rPr>
              <a:t>Classes:  7:30 </a:t>
            </a:r>
            <a:r>
              <a:rPr dirty="0">
                <a:latin typeface="Liberation Sans"/>
                <a:cs typeface="Liberation Sans"/>
              </a:rPr>
              <a:t>–</a:t>
            </a:r>
            <a:r>
              <a:rPr spc="-20" dirty="0">
                <a:latin typeface="Liberation Sans"/>
                <a:cs typeface="Liberation Sans"/>
              </a:rPr>
              <a:t> </a:t>
            </a:r>
            <a:r>
              <a:rPr spc="-10" dirty="0">
                <a:latin typeface="Liberation Sans"/>
                <a:cs typeface="Liberation Sans"/>
              </a:rPr>
              <a:t>8:00</a:t>
            </a:r>
            <a:endParaRPr dirty="0">
              <a:latin typeface="Liberation Sans"/>
              <a:cs typeface="Liberatio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38192" y="2754631"/>
            <a:ext cx="1951989" cy="2127501"/>
          </a:xfrm>
          <a:prstGeom prst="rect">
            <a:avLst/>
          </a:prstGeom>
        </p:spPr>
        <p:txBody>
          <a:bodyPr vert="horz" wrap="square" lIns="0" tIns="36822" rIns="0" bIns="0" rtlCol="0">
            <a:spAutoFit/>
          </a:bodyPr>
          <a:lstStyle/>
          <a:p>
            <a:pPr marL="12696" marR="168875">
              <a:lnSpc>
                <a:spcPts val="2008"/>
              </a:lnSpc>
              <a:spcBef>
                <a:spcPts val="290"/>
              </a:spcBef>
            </a:pPr>
            <a:r>
              <a:rPr spc="-6" dirty="0">
                <a:latin typeface="Liberation Sans"/>
                <a:cs typeface="Liberation Sans"/>
              </a:rPr>
              <a:t>Morning</a:t>
            </a:r>
            <a:r>
              <a:rPr spc="-85" dirty="0">
                <a:latin typeface="Liberation Sans"/>
                <a:cs typeface="Liberation Sans"/>
              </a:rPr>
              <a:t> </a:t>
            </a:r>
            <a:r>
              <a:rPr spc="-6" dirty="0">
                <a:latin typeface="Liberation Sans"/>
                <a:cs typeface="Liberation Sans"/>
              </a:rPr>
              <a:t>Classes:  9:00 </a:t>
            </a:r>
            <a:r>
              <a:rPr dirty="0">
                <a:latin typeface="Liberation Sans"/>
                <a:cs typeface="Liberation Sans"/>
              </a:rPr>
              <a:t>–</a:t>
            </a:r>
            <a:r>
              <a:rPr spc="-20" dirty="0">
                <a:latin typeface="Liberation Sans"/>
                <a:cs typeface="Liberation Sans"/>
              </a:rPr>
              <a:t> </a:t>
            </a:r>
            <a:r>
              <a:rPr spc="-10" dirty="0">
                <a:latin typeface="Liberation Sans"/>
                <a:cs typeface="Liberation Sans"/>
              </a:rPr>
              <a:t>1:30</a:t>
            </a:r>
            <a:endParaRPr dirty="0">
              <a:latin typeface="Liberation Sans"/>
              <a:cs typeface="Liberation Sans"/>
            </a:endParaRPr>
          </a:p>
          <a:p>
            <a:pPr>
              <a:lnSpc>
                <a:spcPct val="100000"/>
              </a:lnSpc>
            </a:pPr>
            <a:endParaRPr dirty="0">
              <a:latin typeface="Liberation Sans"/>
              <a:cs typeface="Liberation Sans"/>
            </a:endParaRPr>
          </a:p>
          <a:p>
            <a:pPr marL="12696" marR="5078">
              <a:lnSpc>
                <a:spcPts val="2018"/>
              </a:lnSpc>
            </a:pPr>
            <a:r>
              <a:rPr spc="-6" dirty="0">
                <a:latin typeface="Liberation Sans"/>
                <a:cs typeface="Liberation Sans"/>
              </a:rPr>
              <a:t>Afternoon</a:t>
            </a:r>
            <a:r>
              <a:rPr spc="-60" dirty="0">
                <a:latin typeface="Liberation Sans"/>
                <a:cs typeface="Liberation Sans"/>
              </a:rPr>
              <a:t> </a:t>
            </a:r>
            <a:r>
              <a:rPr spc="-10" dirty="0">
                <a:latin typeface="Liberation Sans"/>
                <a:cs typeface="Liberation Sans"/>
              </a:rPr>
              <a:t>Classes:  </a:t>
            </a:r>
            <a:r>
              <a:rPr spc="-6" dirty="0">
                <a:latin typeface="Liberation Sans"/>
                <a:cs typeface="Liberation Sans"/>
              </a:rPr>
              <a:t>2:00 </a:t>
            </a:r>
            <a:r>
              <a:rPr dirty="0">
                <a:latin typeface="Liberation Sans"/>
                <a:cs typeface="Liberation Sans"/>
              </a:rPr>
              <a:t>–</a:t>
            </a:r>
            <a:r>
              <a:rPr spc="-20" dirty="0">
                <a:latin typeface="Liberation Sans"/>
                <a:cs typeface="Liberation Sans"/>
              </a:rPr>
              <a:t> </a:t>
            </a:r>
            <a:r>
              <a:rPr spc="-10" dirty="0">
                <a:latin typeface="Liberation Sans"/>
                <a:cs typeface="Liberation Sans"/>
              </a:rPr>
              <a:t>4:00</a:t>
            </a:r>
            <a:endParaRPr dirty="0">
              <a:latin typeface="Liberation Sans"/>
              <a:cs typeface="Liberation Sans"/>
            </a:endParaRPr>
          </a:p>
          <a:p>
            <a:pPr>
              <a:spcBef>
                <a:spcPts val="55"/>
              </a:spcBef>
            </a:pPr>
            <a:endParaRPr sz="1700" dirty="0">
              <a:latin typeface="Liberation Sans"/>
              <a:cs typeface="Liberation Sans"/>
            </a:endParaRPr>
          </a:p>
          <a:p>
            <a:pPr marL="12696" marR="170144">
              <a:lnSpc>
                <a:spcPts val="2018"/>
              </a:lnSpc>
            </a:pPr>
            <a:r>
              <a:rPr spc="-10" dirty="0">
                <a:latin typeface="Liberation Sans"/>
                <a:cs typeface="Liberation Sans"/>
              </a:rPr>
              <a:t>Evening</a:t>
            </a:r>
            <a:r>
              <a:rPr spc="-65" dirty="0">
                <a:latin typeface="Liberation Sans"/>
                <a:cs typeface="Liberation Sans"/>
              </a:rPr>
              <a:t> </a:t>
            </a:r>
            <a:r>
              <a:rPr spc="-6" dirty="0">
                <a:latin typeface="Liberation Sans"/>
                <a:cs typeface="Liberation Sans"/>
              </a:rPr>
              <a:t>Classes:  5:30 </a:t>
            </a:r>
            <a:r>
              <a:rPr dirty="0">
                <a:latin typeface="Liberation Sans"/>
                <a:cs typeface="Liberation Sans"/>
              </a:rPr>
              <a:t>–</a:t>
            </a:r>
            <a:r>
              <a:rPr spc="-25" dirty="0">
                <a:latin typeface="Liberation Sans"/>
                <a:cs typeface="Liberation Sans"/>
              </a:rPr>
              <a:t> </a:t>
            </a:r>
            <a:r>
              <a:rPr spc="-10" dirty="0">
                <a:latin typeface="Liberation Sans"/>
                <a:cs typeface="Liberation Sans"/>
              </a:rPr>
              <a:t>10:00</a:t>
            </a:r>
            <a:endParaRPr dirty="0">
              <a:latin typeface="Liberation Sans"/>
              <a:cs typeface="Liberatio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3564" y="1764029"/>
            <a:ext cx="2457450" cy="51308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  <a:buSzPct val="45312"/>
              <a:tabLst>
                <a:tab pos="228552" algn="l"/>
              </a:tabLst>
            </a:pPr>
            <a:r>
              <a:rPr sz="3200" i="1" u="sng" dirty="0">
                <a:latin typeface="Liberation Sans"/>
                <a:cs typeface="Liberation Sans"/>
              </a:rPr>
              <a:t>Class</a:t>
            </a:r>
            <a:r>
              <a:rPr sz="3200" i="1" u="sng" spc="-85" dirty="0">
                <a:latin typeface="Liberation Sans"/>
                <a:cs typeface="Liberation Sans"/>
              </a:rPr>
              <a:t> </a:t>
            </a:r>
            <a:r>
              <a:rPr sz="3200" i="1" u="sng" dirty="0">
                <a:latin typeface="Liberation Sans"/>
                <a:cs typeface="Liberation Sans"/>
              </a:rPr>
              <a:t>Hours</a:t>
            </a:r>
          </a:p>
        </p:txBody>
      </p:sp>
      <p:sp>
        <p:nvSpPr>
          <p:cNvPr id="8" name="object 8"/>
          <p:cNvSpPr/>
          <p:nvPr/>
        </p:nvSpPr>
        <p:spPr>
          <a:xfrm>
            <a:off x="1155700" y="5073650"/>
            <a:ext cx="3352800" cy="2263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813162" y="5607050"/>
            <a:ext cx="3165475" cy="987066"/>
          </a:xfrm>
          <a:prstGeom prst="rect">
            <a:avLst/>
          </a:prstGeom>
        </p:spPr>
        <p:txBody>
          <a:bodyPr vert="horz" wrap="square" lIns="0" tIns="53964" rIns="0" bIns="0" rtlCol="0">
            <a:spAutoFit/>
          </a:bodyPr>
          <a:lstStyle/>
          <a:p>
            <a:pPr marL="12696" marR="5078">
              <a:lnSpc>
                <a:spcPts val="3589"/>
              </a:lnSpc>
              <a:spcBef>
                <a:spcPts val="425"/>
              </a:spcBef>
            </a:pPr>
            <a:r>
              <a:rPr sz="2800" i="1" dirty="0">
                <a:solidFill>
                  <a:srgbClr val="FF0000"/>
                </a:solidFill>
                <a:latin typeface="Liberation Sans"/>
                <a:cs typeface="Liberation Sans"/>
              </a:rPr>
              <a:t>Remember not</a:t>
            </a:r>
            <a:r>
              <a:rPr sz="2800" i="1" spc="-105" dirty="0">
                <a:solidFill>
                  <a:srgbClr val="FF0000"/>
                </a:solidFill>
                <a:latin typeface="Liberation Sans"/>
                <a:cs typeface="Liberation Sans"/>
              </a:rPr>
              <a:t> </a:t>
            </a:r>
            <a:r>
              <a:rPr sz="2800" i="1" spc="-6" dirty="0">
                <a:solidFill>
                  <a:srgbClr val="FF0000"/>
                </a:solidFill>
                <a:latin typeface="Liberation Sans"/>
                <a:cs typeface="Liberation Sans"/>
              </a:rPr>
              <a:t>to  </a:t>
            </a:r>
            <a:r>
              <a:rPr sz="2800" i="1" dirty="0">
                <a:solidFill>
                  <a:srgbClr val="FF0000"/>
                </a:solidFill>
                <a:latin typeface="Liberation Sans"/>
                <a:cs typeface="Liberation Sans"/>
              </a:rPr>
              <a:t>be </a:t>
            </a:r>
            <a:r>
              <a:rPr sz="2800" i="1" spc="-6" dirty="0">
                <a:solidFill>
                  <a:srgbClr val="FF0000"/>
                </a:solidFill>
                <a:latin typeface="Liberation Sans"/>
                <a:cs typeface="Liberation Sans"/>
              </a:rPr>
              <a:t>late to</a:t>
            </a:r>
            <a:r>
              <a:rPr sz="2800" i="1" spc="-45" dirty="0">
                <a:solidFill>
                  <a:srgbClr val="FF0000"/>
                </a:solidFill>
                <a:latin typeface="Liberation Sans"/>
                <a:cs typeface="Liberation Sans"/>
              </a:rPr>
              <a:t> </a:t>
            </a:r>
            <a:r>
              <a:rPr sz="2800" i="1" dirty="0">
                <a:solidFill>
                  <a:srgbClr val="FF0000"/>
                </a:solidFill>
                <a:latin typeface="Liberation Sans"/>
                <a:cs typeface="Liberation Sans"/>
              </a:rPr>
              <a:t>class!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4202" y="553720"/>
            <a:ext cx="6360795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 algn="ctr">
              <a:spcBef>
                <a:spcPts val="100"/>
              </a:spcBef>
              <a:tabLst>
                <a:tab pos="4918325" algn="l"/>
              </a:tabLst>
            </a:pPr>
            <a:r>
              <a:rPr lang="en-US" spc="-6" dirty="0">
                <a:solidFill>
                  <a:schemeClr val="tx1"/>
                </a:solidFill>
                <a:latin typeface="Liberation Sans"/>
                <a:cs typeface="Liberation Sans"/>
              </a:rPr>
              <a:t>Classroom Rules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sz="quarter" idx="13"/>
          </p:nvPr>
        </p:nvSpPr>
        <p:spPr>
          <a:xfrm>
            <a:off x="927100" y="1720850"/>
            <a:ext cx="3886200" cy="4586505"/>
          </a:xfrm>
          <a:prstGeom prst="rect">
            <a:avLst/>
          </a:prstGeom>
        </p:spPr>
        <p:txBody>
          <a:bodyPr vert="horz" wrap="square" lIns="0" tIns="38728" rIns="0" bIns="0" rtlCol="0">
            <a:spAutoFit/>
          </a:bodyPr>
          <a:lstStyle/>
          <a:p>
            <a:pPr marL="12696" marR="5078">
              <a:spcBef>
                <a:spcPts val="305"/>
              </a:spcBef>
            </a:pPr>
            <a:r>
              <a:rPr sz="2400" spc="-6" dirty="0">
                <a:latin typeface="Liberation Sans"/>
              </a:rPr>
              <a:t>Students</a:t>
            </a:r>
            <a:r>
              <a:rPr lang="en-US" sz="2400" spc="-6" dirty="0">
                <a:latin typeface="Liberation Sans"/>
              </a:rPr>
              <a:t> must</a:t>
            </a:r>
            <a:r>
              <a:rPr sz="2400" spc="-6" dirty="0">
                <a:latin typeface="Liberation Sans"/>
              </a:rPr>
              <a:t> have textbooks</a:t>
            </a:r>
            <a:r>
              <a:rPr lang="en-US" sz="2400" spc="-6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ready </a:t>
            </a:r>
            <a:r>
              <a:rPr lang="en-US" sz="2400" spc="-6" dirty="0">
                <a:latin typeface="Liberation Sans"/>
              </a:rPr>
              <a:t>by the </a:t>
            </a:r>
            <a:r>
              <a:rPr lang="en-US" sz="2400" u="sng" spc="-6" dirty="0">
                <a:latin typeface="Liberation Sans"/>
              </a:rPr>
              <a:t>first</a:t>
            </a:r>
            <a:r>
              <a:rPr lang="en-US" sz="2400" spc="-6" dirty="0">
                <a:latin typeface="Liberation Sans"/>
              </a:rPr>
              <a:t> day of class.</a:t>
            </a:r>
          </a:p>
          <a:p>
            <a:pPr marL="0" marR="5078" indent="0">
              <a:spcBef>
                <a:spcPts val="305"/>
              </a:spcBef>
              <a:buNone/>
            </a:pPr>
            <a:r>
              <a:rPr sz="2400" spc="-6" dirty="0">
                <a:latin typeface="Liberation Sans"/>
              </a:rPr>
              <a:t>  </a:t>
            </a:r>
            <a:endParaRPr lang="en-US" sz="2400" spc="-6" dirty="0">
              <a:latin typeface="Liberation Sans"/>
            </a:endParaRPr>
          </a:p>
          <a:p>
            <a:pPr marL="12696" marR="5078">
              <a:spcBef>
                <a:spcPts val="305"/>
              </a:spcBef>
            </a:pPr>
            <a:r>
              <a:rPr sz="2400" spc="-6" dirty="0">
                <a:latin typeface="Liberation Sans"/>
              </a:rPr>
              <a:t>Only speak English in the</a:t>
            </a:r>
            <a:r>
              <a:rPr sz="2400" spc="-25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classroom.</a:t>
            </a:r>
            <a:endParaRPr lang="en-US" sz="2400" spc="-6" dirty="0">
              <a:latin typeface="Liberation Sans"/>
            </a:endParaRPr>
          </a:p>
          <a:p>
            <a:pPr marL="12696" marR="5078">
              <a:spcBef>
                <a:spcPts val="305"/>
              </a:spcBef>
            </a:pPr>
            <a:endParaRPr sz="2400" spc="-6" dirty="0">
              <a:latin typeface="Liberation Sans"/>
            </a:endParaRPr>
          </a:p>
          <a:p>
            <a:pPr marL="12696" marR="274898">
              <a:spcBef>
                <a:spcPts val="10"/>
              </a:spcBef>
            </a:pPr>
            <a:r>
              <a:rPr sz="2400" spc="-6" dirty="0">
                <a:latin typeface="Liberation Sans"/>
              </a:rPr>
              <a:t>Do </a:t>
            </a:r>
            <a:r>
              <a:rPr sz="2400" spc="-10" dirty="0">
                <a:latin typeface="Liberation Sans"/>
              </a:rPr>
              <a:t>not </a:t>
            </a:r>
            <a:r>
              <a:rPr sz="2400" spc="-6" dirty="0">
                <a:latin typeface="Liberation Sans"/>
              </a:rPr>
              <a:t>leave</a:t>
            </a:r>
            <a:r>
              <a:rPr lang="en-US" sz="2400" spc="-60" dirty="0">
                <a:latin typeface="Liberation Sans"/>
              </a:rPr>
              <a:t> </a:t>
            </a:r>
            <a:r>
              <a:rPr sz="2400" spc="-10" dirty="0">
                <a:latin typeface="Liberation Sans"/>
              </a:rPr>
              <a:t>valuables </a:t>
            </a:r>
            <a:r>
              <a:rPr sz="2400" spc="-6" dirty="0">
                <a:latin typeface="Liberation Sans"/>
              </a:rPr>
              <a:t>in</a:t>
            </a:r>
            <a:r>
              <a:rPr sz="2400" spc="-15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the</a:t>
            </a:r>
            <a:r>
              <a:rPr lang="en-US" sz="2400" spc="-6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classroom. </a:t>
            </a:r>
            <a:endParaRPr lang="en-US" sz="2400" spc="-6" dirty="0">
              <a:latin typeface="Liberation Sans"/>
            </a:endParaRPr>
          </a:p>
          <a:p>
            <a:pPr marL="12696" marR="274898">
              <a:spcBef>
                <a:spcPts val="10"/>
              </a:spcBef>
            </a:pPr>
            <a:endParaRPr lang="en-US" sz="2400" spc="-6" dirty="0">
              <a:latin typeface="Liberation Sans"/>
            </a:endParaRPr>
          </a:p>
          <a:p>
            <a:pPr marL="12696" marR="274898">
              <a:spcBef>
                <a:spcPts val="10"/>
              </a:spcBef>
            </a:pPr>
            <a:r>
              <a:rPr lang="en-US" sz="2400" spc="-6" dirty="0">
                <a:latin typeface="Liberation Sans"/>
              </a:rPr>
              <a:t>Evergreen is</a:t>
            </a:r>
            <a:r>
              <a:rPr lang="en-US" sz="2400" spc="-55" dirty="0">
                <a:latin typeface="Liberation Sans"/>
              </a:rPr>
              <a:t> </a:t>
            </a:r>
            <a:r>
              <a:rPr lang="en-US" sz="2400" i="1" spc="-10" dirty="0">
                <a:uFill>
                  <a:solidFill>
                    <a:srgbClr val="000000"/>
                  </a:solidFill>
                </a:uFill>
                <a:latin typeface="Liberation Sans"/>
              </a:rPr>
              <a:t>not </a:t>
            </a:r>
            <a:r>
              <a:rPr sz="2400" spc="-6" dirty="0">
                <a:latin typeface="Liberation Sans"/>
              </a:rPr>
              <a:t>responsible </a:t>
            </a:r>
            <a:r>
              <a:rPr sz="2400" dirty="0">
                <a:latin typeface="Liberation Sans"/>
              </a:rPr>
              <a:t>for</a:t>
            </a:r>
            <a:r>
              <a:rPr sz="2400" spc="-85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lost</a:t>
            </a:r>
            <a:r>
              <a:rPr lang="en-US" sz="2400" spc="-6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items.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sz="quarter" idx="14"/>
          </p:nvPr>
        </p:nvSpPr>
        <p:spPr>
          <a:xfrm>
            <a:off x="5194300" y="1720850"/>
            <a:ext cx="4343400" cy="4114389"/>
          </a:xfrm>
          <a:prstGeom prst="rect">
            <a:avLst/>
          </a:prstGeom>
        </p:spPr>
        <p:txBody>
          <a:bodyPr vert="horz" wrap="square" lIns="0" tIns="38728" rIns="0" bIns="0" rtlCol="0">
            <a:spAutoFit/>
          </a:bodyPr>
          <a:lstStyle/>
          <a:p>
            <a:pPr marL="12696" marR="580269">
              <a:spcBef>
                <a:spcPts val="305"/>
              </a:spcBef>
            </a:pPr>
            <a:r>
              <a:rPr sz="2400" spc="-6" dirty="0">
                <a:latin typeface="Liberation Sans"/>
              </a:rPr>
              <a:t>Do </a:t>
            </a:r>
            <a:r>
              <a:rPr sz="2400" spc="-10" dirty="0">
                <a:latin typeface="Liberation Sans"/>
              </a:rPr>
              <a:t>not </a:t>
            </a:r>
            <a:r>
              <a:rPr sz="2400" spc="-6" dirty="0">
                <a:latin typeface="Liberation Sans"/>
              </a:rPr>
              <a:t>use</a:t>
            </a:r>
            <a:r>
              <a:rPr sz="2400" spc="-50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your  </a:t>
            </a:r>
            <a:r>
              <a:rPr sz="2400" spc="-10" dirty="0">
                <a:latin typeface="Liberation Sans"/>
              </a:rPr>
              <a:t>phone </a:t>
            </a:r>
            <a:r>
              <a:rPr sz="2400" spc="-6" dirty="0">
                <a:latin typeface="Liberation Sans"/>
              </a:rPr>
              <a:t>in class </a:t>
            </a:r>
            <a:r>
              <a:rPr sz="2400" spc="-10" dirty="0">
                <a:latin typeface="Liberation Sans"/>
              </a:rPr>
              <a:t>without </a:t>
            </a:r>
            <a:r>
              <a:rPr sz="2400" spc="-6" dirty="0">
                <a:latin typeface="Liberation Sans"/>
              </a:rPr>
              <a:t>your</a:t>
            </a:r>
            <a:r>
              <a:rPr lang="en-US" sz="2400" spc="-6" dirty="0">
                <a:latin typeface="Liberation Sans"/>
              </a:rPr>
              <a:t> </a:t>
            </a:r>
            <a:r>
              <a:rPr sz="2400" dirty="0">
                <a:latin typeface="Liberation Sans"/>
              </a:rPr>
              <a:t>teacher’s</a:t>
            </a:r>
            <a:r>
              <a:rPr lang="en-US" sz="2400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permission.</a:t>
            </a:r>
            <a:endParaRPr lang="en-US" sz="2400" spc="-6" dirty="0">
              <a:latin typeface="Liberation Sans"/>
            </a:endParaRPr>
          </a:p>
          <a:p>
            <a:pPr marL="12696" marR="580269">
              <a:spcBef>
                <a:spcPts val="305"/>
              </a:spcBef>
            </a:pPr>
            <a:endParaRPr sz="2400" spc="-6" dirty="0">
              <a:latin typeface="Liberation Sans"/>
            </a:endParaRPr>
          </a:p>
          <a:p>
            <a:pPr marL="12696" marR="5078">
              <a:spcBef>
                <a:spcPts val="6"/>
              </a:spcBef>
            </a:pPr>
            <a:r>
              <a:rPr sz="2400" spc="-6" dirty="0">
                <a:latin typeface="Liberation Sans"/>
              </a:rPr>
              <a:t>Classroom </a:t>
            </a:r>
            <a:r>
              <a:rPr sz="2400" spc="-10" dirty="0">
                <a:latin typeface="Liberation Sans"/>
              </a:rPr>
              <a:t>Rules and </a:t>
            </a:r>
            <a:r>
              <a:rPr lang="en-US" sz="2400" spc="-10" dirty="0">
                <a:latin typeface="Liberation Sans"/>
              </a:rPr>
              <a:t>the </a:t>
            </a:r>
            <a:r>
              <a:rPr sz="2400" spc="-6" dirty="0">
                <a:latin typeface="Liberation Sans"/>
              </a:rPr>
              <a:t>Evergreen Mission statement  are in your classroom.</a:t>
            </a:r>
            <a:r>
              <a:rPr lang="en-US" sz="2400" spc="-6" dirty="0">
                <a:latin typeface="Liberation Sans"/>
              </a:rPr>
              <a:t> </a:t>
            </a:r>
            <a:r>
              <a:rPr sz="2400" spc="-10" dirty="0">
                <a:latin typeface="Liberation Sans"/>
              </a:rPr>
              <a:t>Reread  </a:t>
            </a:r>
            <a:r>
              <a:rPr sz="2400" spc="-6" dirty="0">
                <a:latin typeface="Liberation Sans"/>
              </a:rPr>
              <a:t>them </a:t>
            </a:r>
            <a:r>
              <a:rPr sz="2400" spc="-10" dirty="0">
                <a:latin typeface="Liberation Sans"/>
              </a:rPr>
              <a:t>when</a:t>
            </a:r>
            <a:r>
              <a:rPr lang="en-US" sz="2400" spc="-10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you</a:t>
            </a:r>
            <a:r>
              <a:rPr lang="en-US" sz="2400" spc="-45" dirty="0">
                <a:latin typeface="Liberation Sans"/>
              </a:rPr>
              <a:t> </a:t>
            </a:r>
            <a:r>
              <a:rPr sz="2400" spc="-6" dirty="0">
                <a:latin typeface="Liberation Sans"/>
              </a:rPr>
              <a:t>can.</a:t>
            </a:r>
            <a:endParaRPr lang="en-US" sz="2400" spc="-6" dirty="0">
              <a:latin typeface="Liberation Sans"/>
            </a:endParaRPr>
          </a:p>
          <a:p>
            <a:pPr marL="12696" marR="5078">
              <a:spcBef>
                <a:spcPts val="6"/>
              </a:spcBef>
            </a:pPr>
            <a:endParaRPr lang="en-US" sz="2400" spc="-6" dirty="0">
              <a:latin typeface="Liberation Sans"/>
            </a:endParaRPr>
          </a:p>
          <a:p>
            <a:pPr marL="12696" marR="5078">
              <a:spcBef>
                <a:spcPts val="6"/>
              </a:spcBef>
            </a:pPr>
            <a:r>
              <a:rPr lang="en-US" sz="2400" spc="-6" dirty="0">
                <a:latin typeface="Liberation Sans"/>
              </a:rPr>
              <a:t>Do </a:t>
            </a:r>
            <a:r>
              <a:rPr lang="en-US" sz="2400" spc="-10" dirty="0">
                <a:latin typeface="Liberation Sans"/>
              </a:rPr>
              <a:t>not eat </a:t>
            </a:r>
            <a:r>
              <a:rPr lang="en-US" sz="2400" spc="-6" dirty="0">
                <a:latin typeface="Liberation Sans"/>
              </a:rPr>
              <a:t>during class</a:t>
            </a:r>
            <a:r>
              <a:rPr lang="en-US" sz="2400" spc="-10" dirty="0">
                <a:latin typeface="Liberation Sans"/>
              </a:rPr>
              <a:t> </a:t>
            </a:r>
            <a:r>
              <a:rPr lang="en-US" sz="2400" spc="-6" dirty="0">
                <a:latin typeface="Liberation Sans"/>
              </a:rPr>
              <a:t>time.</a:t>
            </a:r>
          </a:p>
          <a:p>
            <a:pPr marL="12696" marR="5078">
              <a:lnSpc>
                <a:spcPct val="92800"/>
              </a:lnSpc>
              <a:spcBef>
                <a:spcPts val="6"/>
              </a:spcBef>
            </a:pPr>
            <a:endParaRPr sz="2400" spc="-6" dirty="0">
              <a:latin typeface="Liberatio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3553" y="553720"/>
            <a:ext cx="4063364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School</a:t>
            </a:r>
            <a:r>
              <a:rPr spc="-60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Facilities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0257" y="1572260"/>
            <a:ext cx="8538843" cy="2822534"/>
          </a:xfrm>
          <a:prstGeom prst="rect">
            <a:avLst/>
          </a:prstGeom>
        </p:spPr>
        <p:txBody>
          <a:bodyPr vert="horz" wrap="square" lIns="0" tIns="161257" rIns="0" bIns="0" rtlCol="0">
            <a:spAutoFit/>
          </a:bodyPr>
          <a:lstStyle/>
          <a:p>
            <a:pPr marL="469896" indent="-457200">
              <a:spcBef>
                <a:spcPts val="1270"/>
              </a:spcBef>
              <a:buFont typeface="Arial" panose="020B0604020202020204" pitchFamily="34" charset="0"/>
              <a:buChar char="•"/>
            </a:pPr>
            <a:r>
              <a:rPr sz="2950" spc="-6" dirty="0">
                <a:latin typeface="Liberation Sans"/>
                <a:cs typeface="Liberation Sans"/>
              </a:rPr>
              <a:t>The </a:t>
            </a:r>
            <a:r>
              <a:rPr sz="2950" dirty="0">
                <a:latin typeface="Liberation Sans"/>
                <a:cs typeface="Liberation Sans"/>
              </a:rPr>
              <a:t>school has a </a:t>
            </a:r>
            <a:r>
              <a:rPr sz="2950" spc="-6" dirty="0">
                <a:latin typeface="Liberation Sans"/>
                <a:cs typeface="Liberation Sans"/>
              </a:rPr>
              <a:t>library </a:t>
            </a:r>
            <a:r>
              <a:rPr sz="2950" dirty="0">
                <a:latin typeface="Liberation Sans"/>
                <a:cs typeface="Liberation Sans"/>
              </a:rPr>
              <a:t>on </a:t>
            </a:r>
            <a:r>
              <a:rPr sz="2950" spc="-6" dirty="0">
                <a:latin typeface="Liberation Sans"/>
                <a:cs typeface="Liberation Sans"/>
              </a:rPr>
              <a:t>the third</a:t>
            </a:r>
            <a:r>
              <a:rPr sz="2950" spc="-20" dirty="0">
                <a:latin typeface="Liberation Sans"/>
                <a:cs typeface="Liberation Sans"/>
              </a:rPr>
              <a:t> </a:t>
            </a:r>
            <a:r>
              <a:rPr sz="2950" spc="-35" dirty="0">
                <a:latin typeface="Liberation Sans"/>
                <a:cs typeface="Liberation Sans"/>
              </a:rPr>
              <a:t>floor.</a:t>
            </a:r>
            <a:endParaRPr sz="2950" dirty="0">
              <a:latin typeface="Liberation Sans"/>
              <a:cs typeface="Liberation Sans"/>
            </a:endParaRPr>
          </a:p>
          <a:p>
            <a:pPr marL="469896" marR="5078" indent="-457200">
              <a:lnSpc>
                <a:spcPts val="3600"/>
              </a:lnSpc>
              <a:spcBef>
                <a:spcPts val="1420"/>
              </a:spcBef>
              <a:buFont typeface="Arial" panose="020B0604020202020204" pitchFamily="34" charset="0"/>
              <a:buChar char="•"/>
            </a:pPr>
            <a:r>
              <a:rPr sz="2950" spc="-6" dirty="0">
                <a:latin typeface="Liberation Sans"/>
                <a:cs typeface="Liberation Sans"/>
              </a:rPr>
              <a:t>Wireless Internet is </a:t>
            </a:r>
            <a:r>
              <a:rPr sz="2950" dirty="0">
                <a:latin typeface="Liberation Sans"/>
                <a:cs typeface="Liberation Sans"/>
              </a:rPr>
              <a:t>available on </a:t>
            </a:r>
            <a:r>
              <a:rPr sz="2950" spc="-6" dirty="0">
                <a:latin typeface="Liberation Sans"/>
                <a:cs typeface="Liberation Sans"/>
              </a:rPr>
              <a:t>the third  </a:t>
            </a:r>
            <a:r>
              <a:rPr sz="2950" spc="-35" dirty="0">
                <a:latin typeface="Liberation Sans"/>
                <a:cs typeface="Liberation Sans"/>
              </a:rPr>
              <a:t>floor. </a:t>
            </a:r>
            <a:r>
              <a:rPr sz="2950" dirty="0">
                <a:latin typeface="Liberation Sans"/>
                <a:cs typeface="Liberation Sans"/>
              </a:rPr>
              <a:t>Check </a:t>
            </a:r>
            <a:r>
              <a:rPr sz="2950" spc="-6" dirty="0">
                <a:latin typeface="Liberation Sans"/>
                <a:cs typeface="Liberation Sans"/>
              </a:rPr>
              <a:t>the information </a:t>
            </a:r>
            <a:r>
              <a:rPr sz="2950" dirty="0">
                <a:latin typeface="Liberation Sans"/>
                <a:cs typeface="Liberation Sans"/>
              </a:rPr>
              <a:t>board </a:t>
            </a:r>
            <a:r>
              <a:rPr sz="2950" spc="-6" dirty="0">
                <a:latin typeface="Liberation Sans"/>
                <a:cs typeface="Liberation Sans"/>
              </a:rPr>
              <a:t>for the  </a:t>
            </a:r>
            <a:r>
              <a:rPr sz="2950" dirty="0">
                <a:latin typeface="Liberation Sans"/>
                <a:cs typeface="Liberation Sans"/>
              </a:rPr>
              <a:t>password.</a:t>
            </a:r>
            <a:endParaRPr lang="en-US" sz="2950" dirty="0">
              <a:latin typeface="Liberation Sans"/>
              <a:cs typeface="Liberation Sans"/>
            </a:endParaRPr>
          </a:p>
          <a:p>
            <a:pPr marL="469896" marR="5078" indent="-457200">
              <a:lnSpc>
                <a:spcPts val="3600"/>
              </a:lnSpc>
              <a:spcBef>
                <a:spcPts val="1420"/>
              </a:spcBef>
              <a:buFont typeface="Arial" panose="020B0604020202020204" pitchFamily="34" charset="0"/>
              <a:buChar char="•"/>
            </a:pPr>
            <a:r>
              <a:rPr lang="en-US" sz="2950" dirty="0">
                <a:latin typeface="Liberation Sans"/>
                <a:cs typeface="Liberation Sans"/>
              </a:rPr>
              <a:t>There is a student lounge area and computer lab.</a:t>
            </a:r>
            <a:endParaRPr sz="2950" dirty="0">
              <a:latin typeface="Liberation Sans"/>
              <a:cs typeface="Liberation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4959" y="4846322"/>
            <a:ext cx="2794000" cy="2612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18026" y="4479290"/>
            <a:ext cx="5706085" cy="307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1620" y="553720"/>
            <a:ext cx="4468495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Class</a:t>
            </a:r>
            <a:r>
              <a:rPr spc="-50" dirty="0">
                <a:solidFill>
                  <a:schemeClr val="tx1"/>
                </a:solidFill>
                <a:latin typeface="Liberation Sans"/>
                <a:cs typeface="Liberation Sans"/>
              </a:rPr>
              <a:t> </a:t>
            </a:r>
            <a:r>
              <a:rPr spc="-6" dirty="0">
                <a:solidFill>
                  <a:schemeClr val="tx1"/>
                </a:solidFill>
                <a:latin typeface="Liberation Sans"/>
                <a:cs typeface="Liberation Sans"/>
              </a:rPr>
              <a:t>Evaluations</a:t>
            </a:r>
            <a:endParaRPr dirty="0">
              <a:solidFill>
                <a:schemeClr val="tx1"/>
              </a:solidFill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1155700" y="2330450"/>
            <a:ext cx="7473875" cy="2693002"/>
          </a:xfrm>
          <a:prstGeom prst="rect">
            <a:avLst/>
          </a:prstGeom>
        </p:spPr>
        <p:txBody>
          <a:bodyPr vert="horz" wrap="square" lIns="0" tIns="203157" rIns="0" bIns="0" rtlCol="0">
            <a:spAutoFit/>
          </a:bodyPr>
          <a:lstStyle/>
          <a:p>
            <a:pPr marL="363144" marR="5078">
              <a:lnSpc>
                <a:spcPts val="3600"/>
              </a:lnSpc>
              <a:spcBef>
                <a:spcPts val="420"/>
              </a:spcBef>
            </a:pPr>
            <a:r>
              <a:rPr sz="3200" dirty="0"/>
              <a:t>Class evaluations end of every</a:t>
            </a:r>
            <a:r>
              <a:rPr sz="3200" spc="-25" dirty="0"/>
              <a:t> </a:t>
            </a:r>
            <a:r>
              <a:rPr lang="en-US" sz="3200" spc="-25" dirty="0"/>
              <a:t>class </a:t>
            </a:r>
            <a:r>
              <a:rPr sz="3200" dirty="0"/>
              <a:t>session.</a:t>
            </a:r>
          </a:p>
          <a:p>
            <a:pPr marL="363144" marR="34283">
              <a:lnSpc>
                <a:spcPts val="3600"/>
              </a:lnSpc>
              <a:spcBef>
                <a:spcPts val="1410"/>
              </a:spcBef>
            </a:pPr>
            <a:r>
              <a:rPr sz="3200" spc="-45" dirty="0"/>
              <a:t>Teachers </a:t>
            </a:r>
            <a:r>
              <a:rPr sz="3200" dirty="0"/>
              <a:t>are not allowed </a:t>
            </a:r>
            <a:r>
              <a:rPr sz="3200" spc="-10" dirty="0"/>
              <a:t>in </a:t>
            </a:r>
            <a:r>
              <a:rPr sz="3200" spc="-6" dirty="0"/>
              <a:t>the </a:t>
            </a:r>
            <a:r>
              <a:rPr sz="3200" dirty="0"/>
              <a:t>room when </a:t>
            </a:r>
            <a:r>
              <a:rPr sz="3200" spc="-6" dirty="0"/>
              <a:t>the  students </a:t>
            </a:r>
            <a:r>
              <a:rPr sz="3200" dirty="0"/>
              <a:t>are doing </a:t>
            </a:r>
            <a:r>
              <a:rPr sz="3200" spc="-6" dirty="0"/>
              <a:t>the </a:t>
            </a:r>
            <a:r>
              <a:rPr sz="3200" dirty="0"/>
              <a:t>evaluations.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2661" y="553720"/>
            <a:ext cx="3069590" cy="695960"/>
          </a:xfrm>
          <a:prstGeom prst="rect">
            <a:avLst/>
          </a:prstGeom>
        </p:spPr>
        <p:txBody>
          <a:bodyPr vert="horz" wrap="square" lIns="0" tIns="12696" rIns="0" bIns="0" rtlCol="0">
            <a:spAutoFit/>
          </a:bodyPr>
          <a:lstStyle/>
          <a:p>
            <a:pPr marL="12696">
              <a:spcBef>
                <a:spcPts val="100"/>
              </a:spcBef>
            </a:pPr>
            <a:r>
              <a:rPr sz="4400" spc="-6" dirty="0">
                <a:latin typeface="Liberation Sans"/>
                <a:cs typeface="Liberation Sans"/>
              </a:rPr>
              <a:t>Snow</a:t>
            </a:r>
            <a:r>
              <a:rPr sz="4400" spc="-75" dirty="0">
                <a:latin typeface="Liberation Sans"/>
                <a:cs typeface="Liberation Sans"/>
              </a:rPr>
              <a:t> </a:t>
            </a:r>
            <a:r>
              <a:rPr sz="4400" spc="-6" dirty="0">
                <a:latin typeface="Liberation Sans"/>
                <a:cs typeface="Liberation Sans"/>
              </a:rPr>
              <a:t>Policy</a:t>
            </a:r>
            <a:endParaRPr sz="4400">
              <a:latin typeface="Liberation Sans"/>
              <a:cs typeface="Liberatio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490" y="1720850"/>
            <a:ext cx="9090660" cy="1452721"/>
          </a:xfrm>
          <a:prstGeom prst="rect">
            <a:avLst/>
          </a:prstGeom>
        </p:spPr>
        <p:txBody>
          <a:bodyPr vert="horz" wrap="square" lIns="0" tIns="53329" rIns="0" bIns="0" rtlCol="0">
            <a:spAutoFit/>
          </a:bodyPr>
          <a:lstStyle/>
          <a:p>
            <a:pPr marL="12696" marR="5078" algn="just">
              <a:lnSpc>
                <a:spcPts val="3600"/>
              </a:lnSpc>
              <a:spcBef>
                <a:spcPts val="420"/>
              </a:spcBef>
            </a:pPr>
            <a:r>
              <a:rPr sz="3200" dirty="0">
                <a:latin typeface="Liberation Sans"/>
                <a:cs typeface="Liberation Sans"/>
              </a:rPr>
              <a:t>Go </a:t>
            </a:r>
            <a:r>
              <a:rPr sz="3200" spc="-6" dirty="0">
                <a:latin typeface="Liberation Sans"/>
                <a:cs typeface="Liberation Sans"/>
              </a:rPr>
              <a:t>to </a:t>
            </a:r>
            <a:r>
              <a:rPr sz="3200" spc="-10" dirty="0">
                <a:solidFill>
                  <a:srgbClr val="0087CC"/>
                </a:solidFill>
                <a:latin typeface="Liberation Sans"/>
                <a:cs typeface="Liberation Sans"/>
                <a:hlinkClick r:id="rId2"/>
              </a:rPr>
              <a:t>www.nbcwashington.com </a:t>
            </a:r>
            <a:r>
              <a:rPr sz="3200" spc="-6" dirty="0">
                <a:latin typeface="Liberation Sans"/>
                <a:cs typeface="Liberation Sans"/>
              </a:rPr>
              <a:t>or watch </a:t>
            </a:r>
            <a:r>
              <a:rPr sz="3200" dirty="0">
                <a:latin typeface="Liberation Sans"/>
                <a:cs typeface="Liberation Sans"/>
              </a:rPr>
              <a:t>Channel  4 (NBC-4) </a:t>
            </a:r>
            <a:r>
              <a:rPr sz="3200" spc="-6" dirty="0">
                <a:latin typeface="Liberation Sans"/>
                <a:cs typeface="Liberation Sans"/>
              </a:rPr>
              <a:t>to find </a:t>
            </a:r>
            <a:r>
              <a:rPr sz="3200" dirty="0">
                <a:latin typeface="Liberation Sans"/>
                <a:cs typeface="Liberation Sans"/>
              </a:rPr>
              <a:t>out </a:t>
            </a:r>
            <a:r>
              <a:rPr sz="3200" spc="-10" dirty="0">
                <a:latin typeface="Liberation Sans"/>
                <a:cs typeface="Liberation Sans"/>
              </a:rPr>
              <a:t>if </a:t>
            </a:r>
            <a:r>
              <a:rPr sz="3200" dirty="0">
                <a:latin typeface="Liberation Sans"/>
                <a:cs typeface="Liberation Sans"/>
              </a:rPr>
              <a:t>we </a:t>
            </a:r>
            <a:r>
              <a:rPr sz="3200" spc="-6" dirty="0">
                <a:latin typeface="Liberation Sans"/>
                <a:cs typeface="Liberation Sans"/>
              </a:rPr>
              <a:t>will </a:t>
            </a:r>
            <a:r>
              <a:rPr sz="3200" dirty="0">
                <a:latin typeface="Liberation Sans"/>
                <a:cs typeface="Liberation Sans"/>
              </a:rPr>
              <a:t>close or open </a:t>
            </a:r>
            <a:r>
              <a:rPr sz="3200" spc="-10" dirty="0">
                <a:latin typeface="Liberation Sans"/>
                <a:cs typeface="Liberation Sans"/>
              </a:rPr>
              <a:t>late.  </a:t>
            </a:r>
            <a:r>
              <a:rPr sz="3200" spc="-6" dirty="0">
                <a:latin typeface="Liberation Sans"/>
                <a:cs typeface="Liberation Sans"/>
              </a:rPr>
              <a:t>Follow </a:t>
            </a:r>
            <a:r>
              <a:rPr sz="3200" dirty="0">
                <a:latin typeface="Liberation Sans"/>
                <a:cs typeface="Liberation Sans"/>
              </a:rPr>
              <a:t>our Facebook page </a:t>
            </a:r>
            <a:r>
              <a:rPr sz="3200" spc="-6" dirty="0">
                <a:latin typeface="Liberation Sans"/>
                <a:cs typeface="Liberation Sans"/>
              </a:rPr>
              <a:t>for</a:t>
            </a:r>
            <a:r>
              <a:rPr sz="3200" spc="-30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updates.</a:t>
            </a:r>
            <a:endParaRPr sz="3200">
              <a:latin typeface="Liberation Sans"/>
              <a:cs typeface="Liberation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15443" y="3491057"/>
            <a:ext cx="3536950" cy="3536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768</Words>
  <Application>Microsoft Office PowerPoint</Application>
  <PresentationFormat>Custom</PresentationFormat>
  <Paragraphs>102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Liberation Sans</vt:lpstr>
      <vt:lpstr>OpenSymbol</vt:lpstr>
      <vt:lpstr>Arial</vt:lpstr>
      <vt:lpstr>Calibri</vt:lpstr>
      <vt:lpstr>Century Gothic</vt:lpstr>
      <vt:lpstr>Wingdings 2</vt:lpstr>
      <vt:lpstr>Austin</vt:lpstr>
      <vt:lpstr>PowerPoint Presentation</vt:lpstr>
      <vt:lpstr>Classroom Policies</vt:lpstr>
      <vt:lpstr>Excusing Absences</vt:lpstr>
      <vt:lpstr>Test Makeup Fee</vt:lpstr>
      <vt:lpstr>Class Schedules</vt:lpstr>
      <vt:lpstr>Classroom Rules</vt:lpstr>
      <vt:lpstr>School Facilities</vt:lpstr>
      <vt:lpstr>Class Evaluations</vt:lpstr>
      <vt:lpstr>PowerPoint Presentation</vt:lpstr>
      <vt:lpstr>Student Services</vt:lpstr>
      <vt:lpstr>Student Registration</vt:lpstr>
      <vt:lpstr>Refunds</vt:lpstr>
      <vt:lpstr>Change of Address</vt:lpstr>
      <vt:lpstr>To go on vacation, a student must:</vt:lpstr>
      <vt:lpstr>Traveling outside of the U.S.</vt:lpstr>
      <vt:lpstr>Transferring to another school</vt:lpstr>
      <vt:lpstr>Suggestions</vt:lpstr>
      <vt:lpstr>Thank you for choosing Evergreen Academy!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</dc:title>
  <dc:creator>EGA10</dc:creator>
  <cp:lastModifiedBy>Christine McMorrow</cp:lastModifiedBy>
  <cp:revision>11</cp:revision>
  <dcterms:created xsi:type="dcterms:W3CDTF">2021-12-13T20:37:04Z</dcterms:created>
  <dcterms:modified xsi:type="dcterms:W3CDTF">2022-06-07T18:08:16Z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2018-03-01T00:00:00Z</vt:filetime>
  </property>
  <property fmtid="{D5CDD505-2E9C-101B-9397-08002B2CF9AE}" pid="3" name="Creator">
    <vt:lpwstr>Impress</vt:lpwstr>
  </property>
  <property fmtid="{D5CDD505-2E9C-101B-9397-08002B2CF9AE}" pid="4" name="LastSaved">
    <vt:filetime>2021-12-13T00:00:00Z</vt:filetime>
  </property>
</Properties>
</file>